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Lst>
  <p:notesMasterIdLst>
    <p:notesMasterId r:id="rId28"/>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Lst>
  <p:sldSz cx="10080625" cy="7559675"/>
  <p:notesSz cx="7559675" cy="10691813"/>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1404" y="-90"/>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noChangeArrowheads="1"/>
          </p:cNvSpPr>
          <p:nvPr>
            <p:ph type="sldImg"/>
          </p:nvPr>
        </p:nvSpPr>
        <p:spPr bwMode="auto">
          <a:xfrm>
            <a:off x="1312863" y="1027113"/>
            <a:ext cx="4932362" cy="3698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4" name="Rectangle 2"/>
          <p:cNvSpPr>
            <a:spLocks noGrp="1" noChangeArrowheads="1"/>
          </p:cNvSpPr>
          <p:nvPr>
            <p:ph type="body"/>
          </p:nvPr>
        </p:nvSpPr>
        <p:spPr bwMode="auto">
          <a:xfrm>
            <a:off x="1169988" y="5086350"/>
            <a:ext cx="5224462" cy="4105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cs-CZ" smtClean="0"/>
          </a:p>
        </p:txBody>
      </p:sp>
    </p:spTree>
    <p:extLst>
      <p:ext uri="{BB962C8B-B14F-4D97-AF65-F5344CB8AC3E}">
        <p14:creationId xmlns:p14="http://schemas.microsoft.com/office/powerpoint/2010/main" val="526491482"/>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7"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9698" name="Rectangle 2"/>
          <p:cNvSpPr txBox="1">
            <a:spLocks noGrp="1" noChangeArrowheads="1"/>
          </p:cNvSpPr>
          <p:nvPr>
            <p:ph type="body" idx="1"/>
          </p:nvPr>
        </p:nvSpPr>
        <p:spPr bwMode="auto">
          <a:xfrm>
            <a:off x="1169988" y="5086350"/>
            <a:ext cx="5226050" cy="41084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1"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722"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5"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746"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69"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770"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3"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3794"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7"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4818"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1"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5842"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5"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6866"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89"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7890"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3"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8914"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7"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9938"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1"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62"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5"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986"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09"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3010"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3"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4034"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7"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5058"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1"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6082"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5"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7106"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29"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8130"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3"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9154"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7"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0178"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1"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1202"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5"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2226"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49"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3250"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3" name="Rectangle 1"/>
          <p:cNvSpPr txBox="1">
            <a:spLocks noGrp="1" noRot="1" noChangeAspect="1" noChangeArrowheads="1"/>
          </p:cNvSpPr>
          <p:nvPr>
            <p:ph type="sldImg"/>
          </p:nvPr>
        </p:nvSpPr>
        <p:spPr bwMode="auto">
          <a:xfrm>
            <a:off x="1312863" y="1027113"/>
            <a:ext cx="4933950" cy="370046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4274" name="Rectangle 2"/>
          <p:cNvSpPr txBox="1">
            <a:spLocks noGrp="1" noChangeArrowheads="1"/>
          </p:cNvSpPr>
          <p:nvPr>
            <p:ph type="body" idx="1"/>
          </p:nvPr>
        </p:nvSpPr>
        <p:spPr bwMode="auto">
          <a:xfrm>
            <a:off x="1169988" y="5086350"/>
            <a:ext cx="5226050" cy="40179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755650" y="2347913"/>
            <a:ext cx="8569325" cy="1620837"/>
          </a:xfrm>
        </p:spPr>
        <p:txBody>
          <a:bodyPr/>
          <a:lstStyle/>
          <a:p>
            <a:r>
              <a:rPr lang="cs-CZ" smtClean="0"/>
              <a:t>Kliknutím lze upravit styl.</a:t>
            </a:r>
            <a:endParaRPr lang="cs-CZ"/>
          </a:p>
        </p:txBody>
      </p:sp>
      <p:sp>
        <p:nvSpPr>
          <p:cNvPr id="3" name="Podnadpis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Kliknutím lze upravit styl předlohy.</a:t>
            </a:r>
            <a:endParaRPr lang="cs-CZ"/>
          </a:p>
        </p:txBody>
      </p:sp>
      <p:sp>
        <p:nvSpPr>
          <p:cNvPr id="4" name="Zástupný symbol pro datum 3"/>
          <p:cNvSpPr>
            <a:spLocks noGrp="1"/>
          </p:cNvSpPr>
          <p:nvPr>
            <p:ph type="dt" idx="10"/>
          </p:nvPr>
        </p:nvSpPr>
        <p:spPr/>
        <p:txBody>
          <a:bodyPr/>
          <a:lstStyle>
            <a:lvl1pPr>
              <a:defRPr/>
            </a:lvl1pPr>
          </a:lstStyle>
          <a:p>
            <a:endParaRPr lang="cs-CZ"/>
          </a:p>
        </p:txBody>
      </p:sp>
      <p:sp>
        <p:nvSpPr>
          <p:cNvPr id="5" name="Zástupný symbol pro zápatí 4"/>
          <p:cNvSpPr>
            <a:spLocks noGrp="1"/>
          </p:cNvSpPr>
          <p:nvPr>
            <p:ph type="ftr" idx="11"/>
          </p:nvPr>
        </p:nvSpPr>
        <p:spPr/>
        <p:txBody>
          <a:bodyPr/>
          <a:lstStyle>
            <a:lvl1pPr>
              <a:defRPr/>
            </a:lvl1pPr>
          </a:lstStyle>
          <a:p>
            <a:endParaRPr lang="cs-CZ"/>
          </a:p>
        </p:txBody>
      </p:sp>
      <p:sp>
        <p:nvSpPr>
          <p:cNvPr id="6" name="Zástupný symbol pro číslo snímku 5"/>
          <p:cNvSpPr>
            <a:spLocks noGrp="1"/>
          </p:cNvSpPr>
          <p:nvPr>
            <p:ph type="sldNum" idx="12"/>
          </p:nvPr>
        </p:nvSpPr>
        <p:spPr/>
        <p:txBody>
          <a:bodyPr/>
          <a:lstStyle>
            <a:lvl1pPr>
              <a:defRPr/>
            </a:lvl1pPr>
          </a:lstStyle>
          <a:p>
            <a:fld id="{32EC417C-2158-46EF-933C-C9D848E6DDBD}" type="slidenum">
              <a:rPr lang="cs-CZ"/>
              <a:pPr/>
              <a:t>‹#›</a:t>
            </a:fld>
            <a:endParaRPr lang="cs-CZ"/>
          </a:p>
        </p:txBody>
      </p:sp>
    </p:spTree>
    <p:extLst>
      <p:ext uri="{BB962C8B-B14F-4D97-AF65-F5344CB8AC3E}">
        <p14:creationId xmlns:p14="http://schemas.microsoft.com/office/powerpoint/2010/main" val="606559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idx="10"/>
          </p:nvPr>
        </p:nvSpPr>
        <p:spPr/>
        <p:txBody>
          <a:bodyPr/>
          <a:lstStyle>
            <a:lvl1pPr>
              <a:defRPr/>
            </a:lvl1pPr>
          </a:lstStyle>
          <a:p>
            <a:endParaRPr lang="cs-CZ"/>
          </a:p>
        </p:txBody>
      </p:sp>
      <p:sp>
        <p:nvSpPr>
          <p:cNvPr id="5" name="Zástupný symbol pro zápatí 4"/>
          <p:cNvSpPr>
            <a:spLocks noGrp="1"/>
          </p:cNvSpPr>
          <p:nvPr>
            <p:ph type="ftr" idx="11"/>
          </p:nvPr>
        </p:nvSpPr>
        <p:spPr/>
        <p:txBody>
          <a:bodyPr/>
          <a:lstStyle>
            <a:lvl1pPr>
              <a:defRPr/>
            </a:lvl1pPr>
          </a:lstStyle>
          <a:p>
            <a:endParaRPr lang="cs-CZ"/>
          </a:p>
        </p:txBody>
      </p:sp>
      <p:sp>
        <p:nvSpPr>
          <p:cNvPr id="6" name="Zástupný symbol pro číslo snímku 5"/>
          <p:cNvSpPr>
            <a:spLocks noGrp="1"/>
          </p:cNvSpPr>
          <p:nvPr>
            <p:ph type="sldNum" idx="12"/>
          </p:nvPr>
        </p:nvSpPr>
        <p:spPr/>
        <p:txBody>
          <a:bodyPr/>
          <a:lstStyle>
            <a:lvl1pPr>
              <a:defRPr/>
            </a:lvl1pPr>
          </a:lstStyle>
          <a:p>
            <a:fld id="{2E675397-9894-406B-9C21-17DADE9EAB37}" type="slidenum">
              <a:rPr lang="cs-CZ"/>
              <a:pPr/>
              <a:t>‹#›</a:t>
            </a:fld>
            <a:endParaRPr lang="cs-CZ"/>
          </a:p>
        </p:txBody>
      </p:sp>
    </p:spTree>
    <p:extLst>
      <p:ext uri="{BB962C8B-B14F-4D97-AF65-F5344CB8AC3E}">
        <p14:creationId xmlns:p14="http://schemas.microsoft.com/office/powerpoint/2010/main" val="2658542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96925" y="4857750"/>
            <a:ext cx="8567738" cy="15017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Kliknutím lze upravit styly předlohy textu.</a:t>
            </a:r>
          </a:p>
        </p:txBody>
      </p:sp>
      <p:sp>
        <p:nvSpPr>
          <p:cNvPr id="4" name="Zástupný symbol pro datum 3"/>
          <p:cNvSpPr>
            <a:spLocks noGrp="1"/>
          </p:cNvSpPr>
          <p:nvPr>
            <p:ph type="dt" idx="10"/>
          </p:nvPr>
        </p:nvSpPr>
        <p:spPr/>
        <p:txBody>
          <a:bodyPr/>
          <a:lstStyle>
            <a:lvl1pPr>
              <a:defRPr/>
            </a:lvl1pPr>
          </a:lstStyle>
          <a:p>
            <a:endParaRPr lang="cs-CZ"/>
          </a:p>
        </p:txBody>
      </p:sp>
      <p:sp>
        <p:nvSpPr>
          <p:cNvPr id="5" name="Zástupný symbol pro zápatí 4"/>
          <p:cNvSpPr>
            <a:spLocks noGrp="1"/>
          </p:cNvSpPr>
          <p:nvPr>
            <p:ph type="ftr" idx="11"/>
          </p:nvPr>
        </p:nvSpPr>
        <p:spPr/>
        <p:txBody>
          <a:bodyPr/>
          <a:lstStyle>
            <a:lvl1pPr>
              <a:defRPr/>
            </a:lvl1pPr>
          </a:lstStyle>
          <a:p>
            <a:endParaRPr lang="cs-CZ"/>
          </a:p>
        </p:txBody>
      </p:sp>
      <p:sp>
        <p:nvSpPr>
          <p:cNvPr id="6" name="Zástupný symbol pro číslo snímku 5"/>
          <p:cNvSpPr>
            <a:spLocks noGrp="1"/>
          </p:cNvSpPr>
          <p:nvPr>
            <p:ph type="sldNum" idx="12"/>
          </p:nvPr>
        </p:nvSpPr>
        <p:spPr/>
        <p:txBody>
          <a:bodyPr/>
          <a:lstStyle>
            <a:lvl1pPr>
              <a:defRPr/>
            </a:lvl1pPr>
          </a:lstStyle>
          <a:p>
            <a:fld id="{8211FC9F-F6C5-4F63-A898-6ABF4E406470}" type="slidenum">
              <a:rPr lang="cs-CZ"/>
              <a:pPr/>
              <a:t>‹#›</a:t>
            </a:fld>
            <a:endParaRPr lang="cs-CZ"/>
          </a:p>
        </p:txBody>
      </p:sp>
    </p:spTree>
    <p:extLst>
      <p:ext uri="{BB962C8B-B14F-4D97-AF65-F5344CB8AC3E}">
        <p14:creationId xmlns:p14="http://schemas.microsoft.com/office/powerpoint/2010/main" val="1165649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idx="10"/>
          </p:nvPr>
        </p:nvSpPr>
        <p:spPr/>
        <p:txBody>
          <a:bodyPr/>
          <a:lstStyle>
            <a:lvl1pPr>
              <a:defRPr/>
            </a:lvl1pPr>
          </a:lstStyle>
          <a:p>
            <a:endParaRPr lang="cs-CZ"/>
          </a:p>
        </p:txBody>
      </p:sp>
      <p:sp>
        <p:nvSpPr>
          <p:cNvPr id="6" name="Zástupný symbol pro zápatí 5"/>
          <p:cNvSpPr>
            <a:spLocks noGrp="1"/>
          </p:cNvSpPr>
          <p:nvPr>
            <p:ph type="ftr" idx="11"/>
          </p:nvPr>
        </p:nvSpPr>
        <p:spPr/>
        <p:txBody>
          <a:bodyPr/>
          <a:lstStyle>
            <a:lvl1pPr>
              <a:defRPr/>
            </a:lvl1pPr>
          </a:lstStyle>
          <a:p>
            <a:endParaRPr lang="cs-CZ"/>
          </a:p>
        </p:txBody>
      </p:sp>
      <p:sp>
        <p:nvSpPr>
          <p:cNvPr id="7" name="Zástupný symbol pro číslo snímku 6"/>
          <p:cNvSpPr>
            <a:spLocks noGrp="1"/>
          </p:cNvSpPr>
          <p:nvPr>
            <p:ph type="sldNum" idx="12"/>
          </p:nvPr>
        </p:nvSpPr>
        <p:spPr/>
        <p:txBody>
          <a:bodyPr/>
          <a:lstStyle>
            <a:lvl1pPr>
              <a:defRPr/>
            </a:lvl1pPr>
          </a:lstStyle>
          <a:p>
            <a:fld id="{2656DAAB-C976-44CB-AE04-D46F1098FE83}" type="slidenum">
              <a:rPr lang="cs-CZ"/>
              <a:pPr/>
              <a:t>‹#›</a:t>
            </a:fld>
            <a:endParaRPr lang="cs-CZ"/>
          </a:p>
        </p:txBody>
      </p:sp>
    </p:spTree>
    <p:extLst>
      <p:ext uri="{BB962C8B-B14F-4D97-AF65-F5344CB8AC3E}">
        <p14:creationId xmlns:p14="http://schemas.microsoft.com/office/powerpoint/2010/main" val="1963256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504825" y="303213"/>
            <a:ext cx="9072563" cy="1258887"/>
          </a:xfrm>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idx="10"/>
          </p:nvPr>
        </p:nvSpPr>
        <p:spPr/>
        <p:txBody>
          <a:bodyPr/>
          <a:lstStyle>
            <a:lvl1pPr>
              <a:defRPr/>
            </a:lvl1pPr>
          </a:lstStyle>
          <a:p>
            <a:endParaRPr lang="cs-CZ"/>
          </a:p>
        </p:txBody>
      </p:sp>
      <p:sp>
        <p:nvSpPr>
          <p:cNvPr id="8" name="Zástupný symbol pro zápatí 7"/>
          <p:cNvSpPr>
            <a:spLocks noGrp="1"/>
          </p:cNvSpPr>
          <p:nvPr>
            <p:ph type="ftr" idx="11"/>
          </p:nvPr>
        </p:nvSpPr>
        <p:spPr/>
        <p:txBody>
          <a:bodyPr/>
          <a:lstStyle>
            <a:lvl1pPr>
              <a:defRPr/>
            </a:lvl1pPr>
          </a:lstStyle>
          <a:p>
            <a:endParaRPr lang="cs-CZ"/>
          </a:p>
        </p:txBody>
      </p:sp>
      <p:sp>
        <p:nvSpPr>
          <p:cNvPr id="9" name="Zástupný symbol pro číslo snímku 8"/>
          <p:cNvSpPr>
            <a:spLocks noGrp="1"/>
          </p:cNvSpPr>
          <p:nvPr>
            <p:ph type="sldNum" idx="12"/>
          </p:nvPr>
        </p:nvSpPr>
        <p:spPr/>
        <p:txBody>
          <a:bodyPr/>
          <a:lstStyle>
            <a:lvl1pPr>
              <a:defRPr/>
            </a:lvl1pPr>
          </a:lstStyle>
          <a:p>
            <a:fld id="{861929BE-B0ED-4933-9080-8DD534D8BDBE}" type="slidenum">
              <a:rPr lang="cs-CZ"/>
              <a:pPr/>
              <a:t>‹#›</a:t>
            </a:fld>
            <a:endParaRPr lang="cs-CZ"/>
          </a:p>
        </p:txBody>
      </p:sp>
    </p:spTree>
    <p:extLst>
      <p:ext uri="{BB962C8B-B14F-4D97-AF65-F5344CB8AC3E}">
        <p14:creationId xmlns:p14="http://schemas.microsoft.com/office/powerpoint/2010/main" val="710125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idx="10"/>
          </p:nvPr>
        </p:nvSpPr>
        <p:spPr/>
        <p:txBody>
          <a:bodyPr/>
          <a:lstStyle>
            <a:lvl1pPr>
              <a:defRPr/>
            </a:lvl1pPr>
          </a:lstStyle>
          <a:p>
            <a:endParaRPr lang="cs-CZ"/>
          </a:p>
        </p:txBody>
      </p:sp>
      <p:sp>
        <p:nvSpPr>
          <p:cNvPr id="4" name="Zástupný symbol pro zápatí 3"/>
          <p:cNvSpPr>
            <a:spLocks noGrp="1"/>
          </p:cNvSpPr>
          <p:nvPr>
            <p:ph type="ftr" idx="11"/>
          </p:nvPr>
        </p:nvSpPr>
        <p:spPr/>
        <p:txBody>
          <a:bodyPr/>
          <a:lstStyle>
            <a:lvl1pPr>
              <a:defRPr/>
            </a:lvl1pPr>
          </a:lstStyle>
          <a:p>
            <a:endParaRPr lang="cs-CZ"/>
          </a:p>
        </p:txBody>
      </p:sp>
      <p:sp>
        <p:nvSpPr>
          <p:cNvPr id="5" name="Zástupný symbol pro číslo snímku 4"/>
          <p:cNvSpPr>
            <a:spLocks noGrp="1"/>
          </p:cNvSpPr>
          <p:nvPr>
            <p:ph type="sldNum" idx="12"/>
          </p:nvPr>
        </p:nvSpPr>
        <p:spPr/>
        <p:txBody>
          <a:bodyPr/>
          <a:lstStyle>
            <a:lvl1pPr>
              <a:defRPr/>
            </a:lvl1pPr>
          </a:lstStyle>
          <a:p>
            <a:fld id="{15D05DC9-AB75-4E8B-8D07-B3A860AA7A4D}" type="slidenum">
              <a:rPr lang="cs-CZ"/>
              <a:pPr/>
              <a:t>‹#›</a:t>
            </a:fld>
            <a:endParaRPr lang="cs-CZ"/>
          </a:p>
        </p:txBody>
      </p:sp>
    </p:spTree>
    <p:extLst>
      <p:ext uri="{BB962C8B-B14F-4D97-AF65-F5344CB8AC3E}">
        <p14:creationId xmlns:p14="http://schemas.microsoft.com/office/powerpoint/2010/main" val="1152786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idx="10"/>
          </p:nvPr>
        </p:nvSpPr>
        <p:spPr/>
        <p:txBody>
          <a:bodyPr/>
          <a:lstStyle>
            <a:lvl1pPr>
              <a:defRPr/>
            </a:lvl1pPr>
          </a:lstStyle>
          <a:p>
            <a:endParaRPr lang="cs-CZ"/>
          </a:p>
        </p:txBody>
      </p:sp>
      <p:sp>
        <p:nvSpPr>
          <p:cNvPr id="3" name="Zástupný symbol pro zápatí 2"/>
          <p:cNvSpPr>
            <a:spLocks noGrp="1"/>
          </p:cNvSpPr>
          <p:nvPr>
            <p:ph type="ftr" idx="11"/>
          </p:nvPr>
        </p:nvSpPr>
        <p:spPr/>
        <p:txBody>
          <a:bodyPr/>
          <a:lstStyle>
            <a:lvl1pPr>
              <a:defRPr/>
            </a:lvl1pPr>
          </a:lstStyle>
          <a:p>
            <a:endParaRPr lang="cs-CZ"/>
          </a:p>
        </p:txBody>
      </p:sp>
      <p:sp>
        <p:nvSpPr>
          <p:cNvPr id="4" name="Zástupný symbol pro číslo snímku 3"/>
          <p:cNvSpPr>
            <a:spLocks noGrp="1"/>
          </p:cNvSpPr>
          <p:nvPr>
            <p:ph type="sldNum" idx="12"/>
          </p:nvPr>
        </p:nvSpPr>
        <p:spPr/>
        <p:txBody>
          <a:bodyPr/>
          <a:lstStyle>
            <a:lvl1pPr>
              <a:defRPr/>
            </a:lvl1pPr>
          </a:lstStyle>
          <a:p>
            <a:fld id="{B71A1D4D-1DC7-4B16-8990-3BDEBAFA6472}" type="slidenum">
              <a:rPr lang="cs-CZ"/>
              <a:pPr/>
              <a:t>‹#›</a:t>
            </a:fld>
            <a:endParaRPr lang="cs-CZ"/>
          </a:p>
        </p:txBody>
      </p:sp>
    </p:spTree>
    <p:extLst>
      <p:ext uri="{BB962C8B-B14F-4D97-AF65-F5344CB8AC3E}">
        <p14:creationId xmlns:p14="http://schemas.microsoft.com/office/powerpoint/2010/main" val="4207909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04825" y="301625"/>
            <a:ext cx="3316288" cy="1279525"/>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idx="10"/>
          </p:nvPr>
        </p:nvSpPr>
        <p:spPr/>
        <p:txBody>
          <a:bodyPr/>
          <a:lstStyle>
            <a:lvl1pPr>
              <a:defRPr/>
            </a:lvl1pPr>
          </a:lstStyle>
          <a:p>
            <a:endParaRPr lang="cs-CZ"/>
          </a:p>
        </p:txBody>
      </p:sp>
      <p:sp>
        <p:nvSpPr>
          <p:cNvPr id="6" name="Zástupný symbol pro zápatí 5"/>
          <p:cNvSpPr>
            <a:spLocks noGrp="1"/>
          </p:cNvSpPr>
          <p:nvPr>
            <p:ph type="ftr" idx="11"/>
          </p:nvPr>
        </p:nvSpPr>
        <p:spPr/>
        <p:txBody>
          <a:bodyPr/>
          <a:lstStyle>
            <a:lvl1pPr>
              <a:defRPr/>
            </a:lvl1pPr>
          </a:lstStyle>
          <a:p>
            <a:endParaRPr lang="cs-CZ"/>
          </a:p>
        </p:txBody>
      </p:sp>
      <p:sp>
        <p:nvSpPr>
          <p:cNvPr id="7" name="Zástupný symbol pro číslo snímku 6"/>
          <p:cNvSpPr>
            <a:spLocks noGrp="1"/>
          </p:cNvSpPr>
          <p:nvPr>
            <p:ph type="sldNum" idx="12"/>
          </p:nvPr>
        </p:nvSpPr>
        <p:spPr/>
        <p:txBody>
          <a:bodyPr/>
          <a:lstStyle>
            <a:lvl1pPr>
              <a:defRPr/>
            </a:lvl1pPr>
          </a:lstStyle>
          <a:p>
            <a:fld id="{CED53D86-ABA5-49E9-801E-5FF1F7FB42CD}" type="slidenum">
              <a:rPr lang="cs-CZ"/>
              <a:pPr/>
              <a:t>‹#›</a:t>
            </a:fld>
            <a:endParaRPr lang="cs-CZ"/>
          </a:p>
        </p:txBody>
      </p:sp>
    </p:spTree>
    <p:extLst>
      <p:ext uri="{BB962C8B-B14F-4D97-AF65-F5344CB8AC3E}">
        <p14:creationId xmlns:p14="http://schemas.microsoft.com/office/powerpoint/2010/main" val="2685834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976438" y="5291138"/>
            <a:ext cx="6048375" cy="625475"/>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cs-CZ"/>
          </a:p>
        </p:txBody>
      </p:sp>
      <p:sp>
        <p:nvSpPr>
          <p:cNvPr id="4" name="Zástupný symbol pro text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idx="10"/>
          </p:nvPr>
        </p:nvSpPr>
        <p:spPr/>
        <p:txBody>
          <a:bodyPr/>
          <a:lstStyle>
            <a:lvl1pPr>
              <a:defRPr/>
            </a:lvl1pPr>
          </a:lstStyle>
          <a:p>
            <a:endParaRPr lang="cs-CZ"/>
          </a:p>
        </p:txBody>
      </p:sp>
      <p:sp>
        <p:nvSpPr>
          <p:cNvPr id="6" name="Zástupný symbol pro zápatí 5"/>
          <p:cNvSpPr>
            <a:spLocks noGrp="1"/>
          </p:cNvSpPr>
          <p:nvPr>
            <p:ph type="ftr" idx="11"/>
          </p:nvPr>
        </p:nvSpPr>
        <p:spPr/>
        <p:txBody>
          <a:bodyPr/>
          <a:lstStyle>
            <a:lvl1pPr>
              <a:defRPr/>
            </a:lvl1pPr>
          </a:lstStyle>
          <a:p>
            <a:endParaRPr lang="cs-CZ"/>
          </a:p>
        </p:txBody>
      </p:sp>
      <p:sp>
        <p:nvSpPr>
          <p:cNvPr id="7" name="Zástupný symbol pro číslo snímku 6"/>
          <p:cNvSpPr>
            <a:spLocks noGrp="1"/>
          </p:cNvSpPr>
          <p:nvPr>
            <p:ph type="sldNum" idx="12"/>
          </p:nvPr>
        </p:nvSpPr>
        <p:spPr/>
        <p:txBody>
          <a:bodyPr/>
          <a:lstStyle>
            <a:lvl1pPr>
              <a:defRPr/>
            </a:lvl1pPr>
          </a:lstStyle>
          <a:p>
            <a:fld id="{E85AB847-AB74-4A64-9DD7-6CA4869DCB52}" type="slidenum">
              <a:rPr lang="cs-CZ"/>
              <a:pPr/>
              <a:t>‹#›</a:t>
            </a:fld>
            <a:endParaRPr lang="cs-CZ"/>
          </a:p>
        </p:txBody>
      </p:sp>
    </p:spTree>
    <p:extLst>
      <p:ext uri="{BB962C8B-B14F-4D97-AF65-F5344CB8AC3E}">
        <p14:creationId xmlns:p14="http://schemas.microsoft.com/office/powerpoint/2010/main" val="1641235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idx="10"/>
          </p:nvPr>
        </p:nvSpPr>
        <p:spPr/>
        <p:txBody>
          <a:bodyPr/>
          <a:lstStyle>
            <a:lvl1pPr>
              <a:defRPr/>
            </a:lvl1pPr>
          </a:lstStyle>
          <a:p>
            <a:endParaRPr lang="cs-CZ"/>
          </a:p>
        </p:txBody>
      </p:sp>
      <p:sp>
        <p:nvSpPr>
          <p:cNvPr id="5" name="Zástupný symbol pro zápatí 4"/>
          <p:cNvSpPr>
            <a:spLocks noGrp="1"/>
          </p:cNvSpPr>
          <p:nvPr>
            <p:ph type="ftr" idx="11"/>
          </p:nvPr>
        </p:nvSpPr>
        <p:spPr/>
        <p:txBody>
          <a:bodyPr/>
          <a:lstStyle>
            <a:lvl1pPr>
              <a:defRPr/>
            </a:lvl1pPr>
          </a:lstStyle>
          <a:p>
            <a:endParaRPr lang="cs-CZ"/>
          </a:p>
        </p:txBody>
      </p:sp>
      <p:sp>
        <p:nvSpPr>
          <p:cNvPr id="6" name="Zástupný symbol pro číslo snímku 5"/>
          <p:cNvSpPr>
            <a:spLocks noGrp="1"/>
          </p:cNvSpPr>
          <p:nvPr>
            <p:ph type="sldNum" idx="12"/>
          </p:nvPr>
        </p:nvSpPr>
        <p:spPr/>
        <p:txBody>
          <a:bodyPr/>
          <a:lstStyle>
            <a:lvl1pPr>
              <a:defRPr/>
            </a:lvl1pPr>
          </a:lstStyle>
          <a:p>
            <a:fld id="{4501F840-0CBC-4D63-850E-749278346035}" type="slidenum">
              <a:rPr lang="cs-CZ"/>
              <a:pPr/>
              <a:t>‹#›</a:t>
            </a:fld>
            <a:endParaRPr lang="cs-CZ"/>
          </a:p>
        </p:txBody>
      </p:sp>
    </p:spTree>
    <p:extLst>
      <p:ext uri="{BB962C8B-B14F-4D97-AF65-F5344CB8AC3E}">
        <p14:creationId xmlns:p14="http://schemas.microsoft.com/office/powerpoint/2010/main" val="2761963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7305675" y="301625"/>
            <a:ext cx="2266950" cy="645477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503238" y="301625"/>
            <a:ext cx="6650037" cy="645477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idx="10"/>
          </p:nvPr>
        </p:nvSpPr>
        <p:spPr/>
        <p:txBody>
          <a:bodyPr/>
          <a:lstStyle>
            <a:lvl1pPr>
              <a:defRPr/>
            </a:lvl1pPr>
          </a:lstStyle>
          <a:p>
            <a:endParaRPr lang="cs-CZ"/>
          </a:p>
        </p:txBody>
      </p:sp>
      <p:sp>
        <p:nvSpPr>
          <p:cNvPr id="5" name="Zástupný symbol pro zápatí 4"/>
          <p:cNvSpPr>
            <a:spLocks noGrp="1"/>
          </p:cNvSpPr>
          <p:nvPr>
            <p:ph type="ftr" idx="11"/>
          </p:nvPr>
        </p:nvSpPr>
        <p:spPr/>
        <p:txBody>
          <a:bodyPr/>
          <a:lstStyle>
            <a:lvl1pPr>
              <a:defRPr/>
            </a:lvl1pPr>
          </a:lstStyle>
          <a:p>
            <a:endParaRPr lang="cs-CZ"/>
          </a:p>
        </p:txBody>
      </p:sp>
      <p:sp>
        <p:nvSpPr>
          <p:cNvPr id="6" name="Zástupný symbol pro číslo snímku 5"/>
          <p:cNvSpPr>
            <a:spLocks noGrp="1"/>
          </p:cNvSpPr>
          <p:nvPr>
            <p:ph type="sldNum" idx="12"/>
          </p:nvPr>
        </p:nvSpPr>
        <p:spPr/>
        <p:txBody>
          <a:bodyPr/>
          <a:lstStyle>
            <a:lvl1pPr>
              <a:defRPr/>
            </a:lvl1pPr>
          </a:lstStyle>
          <a:p>
            <a:fld id="{FFD6B08C-FA91-4487-8BC9-4006631F94FC}" type="slidenum">
              <a:rPr lang="cs-CZ"/>
              <a:pPr/>
              <a:t>‹#›</a:t>
            </a:fld>
            <a:endParaRPr lang="cs-CZ"/>
          </a:p>
        </p:txBody>
      </p:sp>
    </p:spTree>
    <p:extLst>
      <p:ext uri="{BB962C8B-B14F-4D97-AF65-F5344CB8AC3E}">
        <p14:creationId xmlns:p14="http://schemas.microsoft.com/office/powerpoint/2010/main" val="18947105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755650" y="2347913"/>
            <a:ext cx="8569325" cy="1620837"/>
          </a:xfrm>
        </p:spPr>
        <p:txBody>
          <a:bodyPr/>
          <a:lstStyle/>
          <a:p>
            <a:r>
              <a:rPr lang="cs-CZ" smtClean="0"/>
              <a:t>Kliknutím lze upravit styl.</a:t>
            </a:r>
            <a:endParaRPr lang="cs-CZ"/>
          </a:p>
        </p:txBody>
      </p:sp>
      <p:sp>
        <p:nvSpPr>
          <p:cNvPr id="3" name="Podnadpis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Kliknutím lze upravit styl předlohy.</a:t>
            </a:r>
            <a:endParaRPr lang="cs-CZ"/>
          </a:p>
        </p:txBody>
      </p:sp>
    </p:spTree>
    <p:extLst>
      <p:ext uri="{BB962C8B-B14F-4D97-AF65-F5344CB8AC3E}">
        <p14:creationId xmlns:p14="http://schemas.microsoft.com/office/powerpoint/2010/main" val="15906266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2886387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96925" y="4857750"/>
            <a:ext cx="8567738" cy="15017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Kliknutím lze upravit styly předlohy textu.</a:t>
            </a:r>
          </a:p>
        </p:txBody>
      </p:sp>
    </p:spTree>
    <p:extLst>
      <p:ext uri="{BB962C8B-B14F-4D97-AF65-F5344CB8AC3E}">
        <p14:creationId xmlns:p14="http://schemas.microsoft.com/office/powerpoint/2010/main" val="42302902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741363" y="2101850"/>
            <a:ext cx="4227512" cy="4760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5121275" y="2101850"/>
            <a:ext cx="4227513" cy="4760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38029516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504825" y="303213"/>
            <a:ext cx="9072563" cy="1258887"/>
          </a:xfrm>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31521629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Tree>
    <p:extLst>
      <p:ext uri="{BB962C8B-B14F-4D97-AF65-F5344CB8AC3E}">
        <p14:creationId xmlns:p14="http://schemas.microsoft.com/office/powerpoint/2010/main" val="4693123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50473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04825" y="301625"/>
            <a:ext cx="3316288" cy="1279525"/>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Tree>
    <p:extLst>
      <p:ext uri="{BB962C8B-B14F-4D97-AF65-F5344CB8AC3E}">
        <p14:creationId xmlns:p14="http://schemas.microsoft.com/office/powerpoint/2010/main" val="14904349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976438" y="5291138"/>
            <a:ext cx="6048375" cy="625475"/>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Tree>
    <p:extLst>
      <p:ext uri="{BB962C8B-B14F-4D97-AF65-F5344CB8AC3E}">
        <p14:creationId xmlns:p14="http://schemas.microsoft.com/office/powerpoint/2010/main" val="5071747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33176920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7197725" y="555625"/>
            <a:ext cx="2151063" cy="6307138"/>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741363" y="555625"/>
            <a:ext cx="6303962" cy="6307138"/>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Tree>
    <p:extLst>
      <p:ext uri="{BB962C8B-B14F-4D97-AF65-F5344CB8AC3E}">
        <p14:creationId xmlns:p14="http://schemas.microsoft.com/office/powerpoint/2010/main" val="15985107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Vlastní rozložení">
    <p:spTree>
      <p:nvGrpSpPr>
        <p:cNvPr id="1" name=""/>
        <p:cNvGrpSpPr/>
        <p:nvPr/>
      </p:nvGrpSpPr>
      <p:grpSpPr>
        <a:xfrm>
          <a:off x="0" y="0"/>
          <a:ext cx="0" cy="0"/>
          <a:chOff x="0" y="0"/>
          <a:chExt cx="0" cy="0"/>
        </a:xfrm>
      </p:grpSpPr>
      <p:sp>
        <p:nvSpPr>
          <p:cNvPr id="2" name="Nadpis 1"/>
          <p:cNvSpPr>
            <a:spLocks noGrp="1"/>
          </p:cNvSpPr>
          <p:nvPr>
            <p:ph type="title"/>
          </p:nvPr>
        </p:nvSpPr>
        <p:spPr>
          <a:xfrm>
            <a:off x="741363" y="555625"/>
            <a:ext cx="8607425" cy="1260475"/>
          </a:xfrm>
        </p:spPr>
        <p:txBody>
          <a:bodyPr/>
          <a:lstStyle/>
          <a:p>
            <a:r>
              <a:rPr lang="cs-CZ" smtClean="0"/>
              <a:t>Kliknutím lze upravit styl.</a:t>
            </a:r>
            <a:endParaRPr lang="cs-CZ"/>
          </a:p>
        </p:txBody>
      </p:sp>
    </p:spTree>
    <p:extLst>
      <p:ext uri="{BB962C8B-B14F-4D97-AF65-F5344CB8AC3E}">
        <p14:creationId xmlns:p14="http://schemas.microsoft.com/office/powerpoint/2010/main" val="3826299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503238" y="301625"/>
            <a:ext cx="9069387" cy="1260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smtClean="0"/>
              <a:t>Klepněte pro úpravu formátu titulního textu</a:t>
            </a:r>
          </a:p>
        </p:txBody>
      </p:sp>
      <p:sp>
        <p:nvSpPr>
          <p:cNvPr id="1026" name="Rectangle 2"/>
          <p:cNvSpPr>
            <a:spLocks noGrp="1" noChangeArrowheads="1"/>
          </p:cNvSpPr>
          <p:nvPr>
            <p:ph type="body" idx="1"/>
          </p:nvPr>
        </p:nvSpPr>
        <p:spPr bwMode="auto">
          <a:xfrm>
            <a:off x="503238" y="1768475"/>
            <a:ext cx="9069387" cy="4987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224" rIns="0" bIns="0" numCol="1" anchor="t" anchorCtr="0" compatLnSpc="1">
            <a:prstTxWarp prst="textNoShape">
              <a:avLst/>
            </a:prstTxWarp>
          </a:bodyPr>
          <a:lstStyle/>
          <a:p>
            <a:pPr lvl="0"/>
            <a:r>
              <a:rPr lang="en-GB" smtClean="0"/>
              <a:t>Klepněte pro úpravu formátu textu osnovy</a:t>
            </a:r>
          </a:p>
          <a:p>
            <a:pPr lvl="1"/>
            <a:r>
              <a:rPr lang="en-GB" smtClean="0"/>
              <a:t>Druhá úroveň</a:t>
            </a:r>
          </a:p>
          <a:p>
            <a:pPr lvl="2"/>
            <a:r>
              <a:rPr lang="en-GB" smtClean="0"/>
              <a:t>Třetí úroveň</a:t>
            </a:r>
          </a:p>
          <a:p>
            <a:pPr lvl="3"/>
            <a:r>
              <a:rPr lang="en-GB" smtClean="0"/>
              <a:t>Čtvrtá úroveň osnovy</a:t>
            </a:r>
          </a:p>
          <a:p>
            <a:pPr lvl="4"/>
            <a:r>
              <a:rPr lang="en-GB" smtClean="0"/>
              <a:t>Pátá úroveň osnovy</a:t>
            </a:r>
          </a:p>
          <a:p>
            <a:pPr lvl="4"/>
            <a:r>
              <a:rPr lang="en-GB" smtClean="0"/>
              <a:t>Šestá úroveň</a:t>
            </a:r>
          </a:p>
          <a:p>
            <a:pPr lvl="4"/>
            <a:r>
              <a:rPr lang="en-GB" smtClean="0"/>
              <a:t>Sedmá úroveň</a:t>
            </a:r>
          </a:p>
          <a:p>
            <a:pPr lvl="4"/>
            <a:r>
              <a:rPr lang="en-GB" smtClean="0"/>
              <a:t>Osmá úroveň textu</a:t>
            </a:r>
          </a:p>
          <a:p>
            <a:pPr lvl="4"/>
            <a:r>
              <a:rPr lang="en-GB" smtClean="0"/>
              <a:t>Devátá úroveň</a:t>
            </a:r>
          </a:p>
        </p:txBody>
      </p:sp>
      <p:sp>
        <p:nvSpPr>
          <p:cNvPr id="1027" name="Rectangle 3"/>
          <p:cNvSpPr>
            <a:spLocks noGrp="1" noChangeArrowheads="1"/>
          </p:cNvSpPr>
          <p:nvPr>
            <p:ph type="dt"/>
          </p:nvPr>
        </p:nvSpPr>
        <p:spPr bwMode="auto">
          <a:xfrm>
            <a:off x="503238" y="6886575"/>
            <a:ext cx="234632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nSpc>
                <a:spcPct val="95000"/>
              </a:lnSpc>
              <a:tabLst>
                <a:tab pos="723900" algn="l"/>
                <a:tab pos="1447800" algn="l"/>
                <a:tab pos="2171700" algn="l"/>
              </a:tabLst>
              <a:defRPr sz="1400">
                <a:solidFill>
                  <a:srgbClr val="000000"/>
                </a:solidFill>
                <a:latin typeface="Times New Roman" pitchFamily="16" charset="0"/>
                <a:ea typeface="+mn-ea"/>
                <a:cs typeface="+mn-cs"/>
              </a:defRPr>
            </a:lvl1pPr>
          </a:lstStyle>
          <a:p>
            <a:endParaRPr lang="cs-CZ"/>
          </a:p>
        </p:txBody>
      </p:sp>
      <p:sp>
        <p:nvSpPr>
          <p:cNvPr id="1028" name="Rectangle 4"/>
          <p:cNvSpPr>
            <a:spLocks noGrp="1" noChangeArrowheads="1"/>
          </p:cNvSpPr>
          <p:nvPr>
            <p:ph type="ftr"/>
          </p:nvPr>
        </p:nvSpPr>
        <p:spPr bwMode="auto">
          <a:xfrm>
            <a:off x="3448050" y="6886575"/>
            <a:ext cx="319405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ctr">
              <a:lnSpc>
                <a:spcPct val="95000"/>
              </a:lnSpc>
              <a:tabLst>
                <a:tab pos="723900" algn="l"/>
                <a:tab pos="1447800" algn="l"/>
                <a:tab pos="2171700" algn="l"/>
                <a:tab pos="2895600" algn="l"/>
              </a:tabLst>
              <a:defRPr sz="1400">
                <a:solidFill>
                  <a:srgbClr val="000000"/>
                </a:solidFill>
                <a:latin typeface="Times New Roman" pitchFamily="16" charset="0"/>
                <a:ea typeface="+mn-ea"/>
                <a:cs typeface="+mn-cs"/>
              </a:defRPr>
            </a:lvl1pPr>
          </a:lstStyle>
          <a:p>
            <a:endParaRPr lang="cs-CZ"/>
          </a:p>
        </p:txBody>
      </p:sp>
      <p:sp>
        <p:nvSpPr>
          <p:cNvPr id="1029" name="Rectangle 5"/>
          <p:cNvSpPr>
            <a:spLocks noGrp="1" noChangeArrowheads="1"/>
          </p:cNvSpPr>
          <p:nvPr>
            <p:ph type="sldNum"/>
          </p:nvPr>
        </p:nvSpPr>
        <p:spPr bwMode="auto">
          <a:xfrm>
            <a:off x="7227888" y="6886575"/>
            <a:ext cx="234632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a:lnSpc>
                <a:spcPct val="95000"/>
              </a:lnSpc>
              <a:tabLst>
                <a:tab pos="723900" algn="l"/>
                <a:tab pos="1447800" algn="l"/>
                <a:tab pos="2171700" algn="l"/>
              </a:tabLst>
              <a:defRPr sz="1400">
                <a:solidFill>
                  <a:srgbClr val="000000"/>
                </a:solidFill>
                <a:latin typeface="Times New Roman" pitchFamily="16" charset="0"/>
                <a:ea typeface="+mn-ea"/>
                <a:cs typeface="+mn-cs"/>
              </a:defRPr>
            </a:lvl1pPr>
          </a:lstStyle>
          <a:p>
            <a:fld id="{6A7BE04F-7DA4-4859-9562-DF2B6EBEF620}" type="slidenum">
              <a:rPr lang="cs-CZ"/>
              <a:pPr/>
              <a:t>‹#›</a:t>
            </a:fld>
            <a:endParaRPr lang="cs-CZ"/>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marL="742950" indent="-28575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2pPr>
      <a:lvl3pPr marL="11430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3pPr>
      <a:lvl4pPr marL="16002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4pPr>
      <a:lvl5pPr marL="20574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5pPr>
      <a:lvl6pPr marL="25146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6pPr>
      <a:lvl7pPr marL="29718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7pPr>
      <a:lvl8pPr marL="34290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8pPr>
      <a:lvl9pPr marL="3886200" indent="-228600" algn="ctr" defTabSz="449263" rtl="0" eaLnBrk="1" fontAlgn="base" hangingPunct="1">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Lucida Sans Unicode" charset="0"/>
          <a:cs typeface="Lucida Sans Unicode" charset="0"/>
        </a:defRPr>
      </a:lvl9pPr>
    </p:titleStyle>
    <p:bodyStyle>
      <a:lvl1pPr marL="342900" indent="-342900" algn="l" defTabSz="449263" rtl="0" eaLnBrk="1" fontAlgn="base" hangingPunct="1">
        <a:lnSpc>
          <a:spcPct val="93000"/>
        </a:lnSpc>
        <a:spcBef>
          <a:spcPct val="0"/>
        </a:spcBef>
        <a:spcAft>
          <a:spcPts val="1425"/>
        </a:spcAft>
        <a:buClr>
          <a:srgbClr val="000000"/>
        </a:buClr>
        <a:buSzPct val="100000"/>
        <a:buFont typeface="Times New Roman" pitchFamily="16" charset="0"/>
        <a:defRPr sz="3200">
          <a:solidFill>
            <a:srgbClr val="000000"/>
          </a:solidFill>
          <a:latin typeface="+mn-lt"/>
          <a:ea typeface="+mn-ea"/>
          <a:cs typeface="+mn-cs"/>
        </a:defRPr>
      </a:lvl1pPr>
      <a:lvl2pPr marL="742950" indent="-285750" algn="l" defTabSz="449263" rtl="0" eaLnBrk="1" fontAlgn="base" hangingPunct="1">
        <a:lnSpc>
          <a:spcPct val="93000"/>
        </a:lnSpc>
        <a:spcBef>
          <a:spcPct val="0"/>
        </a:spcBef>
        <a:spcAft>
          <a:spcPts val="1138"/>
        </a:spcAft>
        <a:buClr>
          <a:srgbClr val="000000"/>
        </a:buClr>
        <a:buSzPct val="100000"/>
        <a:buFont typeface="Times New Roman" pitchFamily="16" charset="0"/>
        <a:defRPr sz="2800">
          <a:solidFill>
            <a:srgbClr val="000000"/>
          </a:solidFill>
          <a:latin typeface="+mn-lt"/>
          <a:ea typeface="+mn-ea"/>
          <a:cs typeface="+mn-cs"/>
        </a:defRPr>
      </a:lvl2pPr>
      <a:lvl3pPr marL="1143000" indent="-228600" algn="l" defTabSz="449263" rtl="0" eaLnBrk="1" fontAlgn="base" hangingPunct="1">
        <a:lnSpc>
          <a:spcPct val="93000"/>
        </a:lnSpc>
        <a:spcBef>
          <a:spcPct val="0"/>
        </a:spcBef>
        <a:spcAft>
          <a:spcPts val="850"/>
        </a:spcAft>
        <a:buClr>
          <a:srgbClr val="000000"/>
        </a:buClr>
        <a:buSzPct val="100000"/>
        <a:buFont typeface="Times New Roman" pitchFamily="16" charset="0"/>
        <a:defRPr sz="2400">
          <a:solidFill>
            <a:srgbClr val="000000"/>
          </a:solidFill>
          <a:latin typeface="+mn-lt"/>
          <a:ea typeface="+mn-ea"/>
          <a:cs typeface="+mn-cs"/>
        </a:defRPr>
      </a:lvl3pPr>
      <a:lvl4pPr marL="1600200" indent="-228600" algn="l" defTabSz="449263" rtl="0" eaLnBrk="1" fontAlgn="base" hangingPunct="1">
        <a:lnSpc>
          <a:spcPct val="93000"/>
        </a:lnSpc>
        <a:spcBef>
          <a:spcPct val="0"/>
        </a:spcBef>
        <a:spcAft>
          <a:spcPts val="575"/>
        </a:spcAft>
        <a:buClr>
          <a:srgbClr val="000000"/>
        </a:buClr>
        <a:buSzPct val="100000"/>
        <a:buFont typeface="Times New Roman" pitchFamily="16" charset="0"/>
        <a:defRPr sz="2000">
          <a:solidFill>
            <a:srgbClr val="000000"/>
          </a:solidFill>
          <a:latin typeface="+mn-lt"/>
          <a:ea typeface="+mn-ea"/>
          <a:cs typeface="+mn-cs"/>
        </a:defRPr>
      </a:lvl4pPr>
      <a:lvl5pPr marL="2057400" indent="-228600" algn="l" defTabSz="449263" rtl="0" eaLnBrk="1" fontAlgn="base" hangingPunct="1">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5pPr>
      <a:lvl6pPr marL="2514600" indent="-228600" algn="l" defTabSz="449263" rtl="0" eaLnBrk="1" fontAlgn="base" hangingPunct="1">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eaLnBrk="1" fontAlgn="base" hangingPunct="1">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eaLnBrk="1" fontAlgn="base" hangingPunct="1">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eaLnBrk="1" fontAlgn="base" hangingPunct="1">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BABED6"/>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404813" y="1892300"/>
            <a:ext cx="9674225" cy="5665788"/>
          </a:xfrm>
          <a:prstGeom prst="roundRect">
            <a:avLst>
              <a:gd name="adj" fmla="val 28"/>
            </a:avLst>
          </a:prstGeom>
          <a:solidFill>
            <a:srgbClr val="DDDDDD"/>
          </a:solidFill>
          <a:ln w="9525">
            <a:solidFill>
              <a:srgbClr val="C0C0C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2050" name="Rectangle 2"/>
          <p:cNvSpPr>
            <a:spLocks noGrp="1" noChangeArrowheads="1"/>
          </p:cNvSpPr>
          <p:nvPr>
            <p:ph type="title"/>
          </p:nvPr>
        </p:nvSpPr>
        <p:spPr bwMode="auto">
          <a:xfrm>
            <a:off x="741363" y="555625"/>
            <a:ext cx="8607425" cy="1260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smtClean="0"/>
              <a:t>Klepněte pro úpravu formátu titulního textu</a:t>
            </a:r>
          </a:p>
        </p:txBody>
      </p:sp>
      <p:sp>
        <p:nvSpPr>
          <p:cNvPr id="2051" name="Rectangle 3"/>
          <p:cNvSpPr>
            <a:spLocks noGrp="1" noChangeArrowheads="1"/>
          </p:cNvSpPr>
          <p:nvPr>
            <p:ph type="body" idx="1"/>
          </p:nvPr>
        </p:nvSpPr>
        <p:spPr bwMode="auto">
          <a:xfrm>
            <a:off x="741363" y="2101850"/>
            <a:ext cx="8607425" cy="4760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224" rIns="0" bIns="0" numCol="1" anchor="t" anchorCtr="0" compatLnSpc="1">
            <a:prstTxWarp prst="textNoShape">
              <a:avLst/>
            </a:prstTxWarp>
          </a:bodyPr>
          <a:lstStyle/>
          <a:p>
            <a:pPr lvl="0"/>
            <a:r>
              <a:rPr lang="en-GB" smtClean="0"/>
              <a:t>Klepněte pro úpravu formátu textu osnovy</a:t>
            </a:r>
          </a:p>
          <a:p>
            <a:pPr lvl="1"/>
            <a:r>
              <a:rPr lang="en-GB" smtClean="0"/>
              <a:t>Druhá úroveň</a:t>
            </a:r>
          </a:p>
          <a:p>
            <a:pPr lvl="2"/>
            <a:r>
              <a:rPr lang="en-GB" smtClean="0"/>
              <a:t>Třetí úroveň</a:t>
            </a:r>
          </a:p>
          <a:p>
            <a:pPr lvl="3"/>
            <a:r>
              <a:rPr lang="en-GB" smtClean="0"/>
              <a:t>Čtvrtá úroveň osnovy</a:t>
            </a:r>
          </a:p>
          <a:p>
            <a:pPr lvl="4"/>
            <a:r>
              <a:rPr lang="en-GB" smtClean="0"/>
              <a:t>Pátá úroveň osnovy</a:t>
            </a:r>
          </a:p>
          <a:p>
            <a:pPr lvl="4"/>
            <a:r>
              <a:rPr lang="en-GB" smtClean="0"/>
              <a:t>Šestá úroveň</a:t>
            </a:r>
          </a:p>
          <a:p>
            <a:pPr lvl="4"/>
            <a:r>
              <a:rPr lang="en-GB" smtClean="0"/>
              <a:t>Sedmá úroveň</a:t>
            </a:r>
          </a:p>
          <a:p>
            <a:pPr lvl="4"/>
            <a:r>
              <a:rPr lang="en-GB" smtClean="0"/>
              <a:t>Osmá úroveň textu</a:t>
            </a:r>
          </a:p>
          <a:p>
            <a:pPr lvl="4"/>
            <a:r>
              <a:rPr lang="en-GB" smtClean="0"/>
              <a:t>Devátá úroveň</a:t>
            </a:r>
          </a:p>
        </p:txBody>
      </p:sp>
      <p:sp>
        <p:nvSpPr>
          <p:cNvPr id="2052" name="AutoShape 4"/>
          <p:cNvSpPr>
            <a:spLocks noChangeArrowheads="1"/>
          </p:cNvSpPr>
          <p:nvPr/>
        </p:nvSpPr>
        <p:spPr bwMode="auto">
          <a:xfrm>
            <a:off x="0" y="0"/>
            <a:ext cx="182563" cy="919163"/>
          </a:xfrm>
          <a:prstGeom prst="roundRect">
            <a:avLst>
              <a:gd name="adj" fmla="val 875"/>
            </a:avLst>
          </a:prstGeom>
          <a:solidFill>
            <a:srgbClr val="125C8D"/>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2053" name="AutoShape 5"/>
          <p:cNvSpPr>
            <a:spLocks noChangeArrowheads="1"/>
          </p:cNvSpPr>
          <p:nvPr/>
        </p:nvSpPr>
        <p:spPr bwMode="auto">
          <a:xfrm>
            <a:off x="0" y="2381250"/>
            <a:ext cx="182563" cy="919163"/>
          </a:xfrm>
          <a:prstGeom prst="roundRect">
            <a:avLst>
              <a:gd name="adj" fmla="val 875"/>
            </a:avLst>
          </a:prstGeom>
          <a:solidFill>
            <a:srgbClr val="125C8D"/>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
        <p:nvSpPr>
          <p:cNvPr id="2054" name="AutoShape 6"/>
          <p:cNvSpPr>
            <a:spLocks noChangeArrowheads="1"/>
          </p:cNvSpPr>
          <p:nvPr/>
        </p:nvSpPr>
        <p:spPr bwMode="auto">
          <a:xfrm>
            <a:off x="0" y="1168400"/>
            <a:ext cx="182563" cy="919163"/>
          </a:xfrm>
          <a:prstGeom prst="roundRect">
            <a:avLst>
              <a:gd name="adj" fmla="val 875"/>
            </a:avLst>
          </a:prstGeom>
          <a:solidFill>
            <a:srgbClr val="125C8D"/>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449263" rtl="0" fontAlgn="base" hangingPunct="0">
        <a:lnSpc>
          <a:spcPct val="93000"/>
        </a:lnSpc>
        <a:spcBef>
          <a:spcPct val="0"/>
        </a:spcBef>
        <a:spcAft>
          <a:spcPct val="0"/>
        </a:spcAft>
        <a:buClr>
          <a:srgbClr val="000000"/>
        </a:buClr>
        <a:buSzPct val="100000"/>
        <a:buFont typeface="Times New Roman" pitchFamily="16" charset="0"/>
        <a:defRPr sz="4400" b="1">
          <a:solidFill>
            <a:srgbClr val="333333"/>
          </a:solidFill>
          <a:latin typeface="+mj-lt"/>
          <a:ea typeface="+mj-ea"/>
          <a:cs typeface="+mj-cs"/>
        </a:defRPr>
      </a:lvl1pPr>
      <a:lvl2pPr marL="742950" indent="-285750" algn="ctr" defTabSz="449263" rtl="0" fontAlgn="base" hangingPunct="0">
        <a:lnSpc>
          <a:spcPct val="93000"/>
        </a:lnSpc>
        <a:spcBef>
          <a:spcPct val="0"/>
        </a:spcBef>
        <a:spcAft>
          <a:spcPct val="0"/>
        </a:spcAft>
        <a:buClr>
          <a:srgbClr val="000000"/>
        </a:buClr>
        <a:buSzPct val="100000"/>
        <a:buFont typeface="Times New Roman" pitchFamily="16" charset="0"/>
        <a:defRPr sz="4400" b="1">
          <a:solidFill>
            <a:srgbClr val="333333"/>
          </a:solidFill>
          <a:latin typeface="Arial" charset="0"/>
          <a:ea typeface="Lucida Sans Unicode" charset="0"/>
          <a:cs typeface="Lucida Sans Unicode" charset="0"/>
        </a:defRPr>
      </a:lvl2pPr>
      <a:lvl3pPr marL="1143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b="1">
          <a:solidFill>
            <a:srgbClr val="333333"/>
          </a:solidFill>
          <a:latin typeface="Arial" charset="0"/>
          <a:ea typeface="Lucida Sans Unicode" charset="0"/>
          <a:cs typeface="Lucida Sans Unicode" charset="0"/>
        </a:defRPr>
      </a:lvl3pPr>
      <a:lvl4pPr marL="1600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b="1">
          <a:solidFill>
            <a:srgbClr val="333333"/>
          </a:solidFill>
          <a:latin typeface="Arial" charset="0"/>
          <a:ea typeface="Lucida Sans Unicode" charset="0"/>
          <a:cs typeface="Lucida Sans Unicode" charset="0"/>
        </a:defRPr>
      </a:lvl4pPr>
      <a:lvl5pPr marL="20574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b="1">
          <a:solidFill>
            <a:srgbClr val="333333"/>
          </a:solidFill>
          <a:latin typeface="Arial" charset="0"/>
          <a:ea typeface="Lucida Sans Unicode" charset="0"/>
          <a:cs typeface="Lucida Sans Unicode" charset="0"/>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b="1">
          <a:solidFill>
            <a:srgbClr val="333333"/>
          </a:solidFill>
          <a:latin typeface="Arial" charset="0"/>
          <a:ea typeface="Lucida Sans Unicode" charset="0"/>
          <a:cs typeface="Lucida Sans Unicode" charset="0"/>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b="1">
          <a:solidFill>
            <a:srgbClr val="333333"/>
          </a:solidFill>
          <a:latin typeface="Arial" charset="0"/>
          <a:ea typeface="Lucida Sans Unicode" charset="0"/>
          <a:cs typeface="Lucida Sans Unicode" charset="0"/>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b="1">
          <a:solidFill>
            <a:srgbClr val="333333"/>
          </a:solidFill>
          <a:latin typeface="Arial" charset="0"/>
          <a:ea typeface="Lucida Sans Unicode" charset="0"/>
          <a:cs typeface="Lucida Sans Unicode" charset="0"/>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b="1">
          <a:solidFill>
            <a:srgbClr val="333333"/>
          </a:solidFill>
          <a:latin typeface="Arial" charset="0"/>
          <a:ea typeface="Lucida Sans Unicode" charset="0"/>
          <a:cs typeface="Lucida Sans Unicode" charset="0"/>
        </a:defRPr>
      </a:lvl9pPr>
    </p:titleStyle>
    <p:bodyStyle>
      <a:lvl1pPr marL="342900" indent="-342900" algn="l" defTabSz="449263" rtl="0" fontAlgn="base" hangingPunct="0">
        <a:lnSpc>
          <a:spcPct val="93000"/>
        </a:lnSpc>
        <a:spcBef>
          <a:spcPct val="0"/>
        </a:spcBef>
        <a:spcAft>
          <a:spcPct val="0"/>
        </a:spcAft>
        <a:buClr>
          <a:srgbClr val="000000"/>
        </a:buClr>
        <a:buSzPct val="100000"/>
        <a:buFont typeface="Times New Roman" pitchFamily="16" charset="0"/>
        <a:defRPr sz="3200">
          <a:solidFill>
            <a:srgbClr val="000000"/>
          </a:solidFill>
          <a:latin typeface="+mn-lt"/>
          <a:ea typeface="+mn-ea"/>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sz="2800">
          <a:solidFill>
            <a:srgbClr val="000000"/>
          </a:solidFill>
          <a:latin typeface="+mn-lt"/>
          <a:ea typeface="+mn-ea"/>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sz="2400">
          <a:solidFill>
            <a:srgbClr val="000000"/>
          </a:solidFill>
          <a:latin typeface="+mn-lt"/>
          <a:ea typeface="+mn-ea"/>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5pPr>
      <a:lvl6pPr marL="25146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fontAlgn="base" hangingPunct="0">
        <a:lnSpc>
          <a:spcPct val="93000"/>
        </a:lnSpc>
        <a:spcBef>
          <a:spcPct val="0"/>
        </a:spcBef>
        <a:spcAft>
          <a:spcPct val="0"/>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hyperlink" Target="http://en.wikipedia.org/wiki/British_National_Party" TargetMode="External"/><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hyperlink" Target="http://www.parliament.uk/about/mps-and-lords/principal/speaker/" TargetMode="External"/><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hyperlink" Target="http://www.parliament.uk/business/publications/hansard/commons/" TargetMode="External"/><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BRITISH POLITICAL SYSTEM</a:t>
            </a:r>
          </a:p>
        </p:txBody>
      </p:sp>
      <p:sp>
        <p:nvSpPr>
          <p:cNvPr id="4098" name="Rectangle 2"/>
          <p:cNvSpPr>
            <a:spLocks noGrp="1" noChangeArrowheads="1"/>
          </p:cNvSpPr>
          <p:nvPr>
            <p:ph type="subTitle" idx="4294967295"/>
          </p:nvPr>
        </p:nvSpPr>
        <p:spPr bwMode="auto">
          <a:xfrm>
            <a:off x="741363" y="2101850"/>
            <a:ext cx="8609012" cy="47625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20160" rIns="0" bIns="0" anchor="ctr"/>
          <a:lstStyle/>
          <a:p>
            <a:pPr marL="0" indent="0" algn="ctr">
              <a:lnSpc>
                <a:spcPct val="95000"/>
              </a:lnSpc>
            </a:pPr>
            <a:endParaRPr lang="cs-CZ">
              <a:latin typeface="Times New Roman" pitchFamily="16" charset="0"/>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2339975"/>
            <a:ext cx="5580063" cy="45005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Introduction</a:t>
            </a:r>
          </a:p>
        </p:txBody>
      </p:sp>
      <p:sp>
        <p:nvSpPr>
          <p:cNvPr id="5122" name="Rectangle 2"/>
          <p:cNvSpPr>
            <a:spLocks noGrp="1" noChangeArrowheads="1"/>
          </p:cNvSpPr>
          <p:nvPr>
            <p:ph type="body" idx="1"/>
          </p:nvPr>
        </p:nvSpPr>
        <p:spPr>
          <a:xfrm>
            <a:off x="741363" y="2101850"/>
            <a:ext cx="8609012" cy="4672013"/>
          </a:xfrm>
          <a:ln/>
        </p:spPr>
        <p:txBody>
          <a:bodyPr tIns="17640"/>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000"/>
          </a:p>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the British – show little enthusiasm for politics</a:t>
            </a:r>
          </a:p>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stereotypical view of politics: necessary evil, dirty business</a:t>
            </a:r>
          </a:p>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politicians – regarded with suspicion; it is assumed that they are </a:t>
            </a:r>
            <a:r>
              <a:rPr lang="cs-CZ" sz="2000" b="1"/>
              <a:t>not telling the truth</a:t>
            </a:r>
            <a:r>
              <a:rPr lang="cs-CZ" sz="2000"/>
              <a:t> </a:t>
            </a:r>
          </a:p>
          <a:p>
            <a:pP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1000" b="1" i="1"/>
          </a:p>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Popular quote:</a:t>
            </a:r>
            <a:r>
              <a:rPr lang="cs-CZ" sz="2000" b="1" i="1"/>
              <a:t> Never trust anything until it has been officially denied.</a:t>
            </a:r>
            <a:r>
              <a:rPr lang="cs-CZ" sz="2000"/>
              <a:t> </a:t>
            </a:r>
          </a:p>
          <a:p>
            <a:pP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000"/>
          </a:p>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In recent years, the public trust in politicians has dropped dramatically due to various corruption scandals (“cash for honours“ scandal under Blair, MPs expenses scandal under Gordon Brown)</a:t>
            </a:r>
          </a:p>
          <a:p>
            <a:pP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000"/>
          </a:p>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&gt; general disillusionment with institutions that were once considered the pillars of the liberal and democratic British systém &gt; a crisis of the political establishment</a:t>
            </a:r>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BCKGROUND INFO</a:t>
            </a:r>
          </a:p>
        </p:txBody>
      </p:sp>
      <p:sp>
        <p:nvSpPr>
          <p:cNvPr id="6146" name="Rectangle 2"/>
          <p:cNvSpPr>
            <a:spLocks noGrp="1" noChangeArrowheads="1"/>
          </p:cNvSpPr>
          <p:nvPr>
            <p:ph type="body" idx="1"/>
          </p:nvPr>
        </p:nvSpPr>
        <p:spPr>
          <a:xfrm>
            <a:off x="741363" y="2101850"/>
            <a:ext cx="8609012" cy="4916488"/>
          </a:xfrm>
          <a:ln/>
        </p:spPr>
        <p:txBody>
          <a:bodyPr tIns="17640"/>
          <a:lstStyle/>
          <a:p>
            <a:pPr marL="431800" indent="-323850">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A key fact to the character of British politics &gt; Britain has not been invaded and occupied since 1066 &gt; development through gradual change and reform based on consensus, rather than through revolutionary events</a:t>
            </a:r>
          </a:p>
          <a:p>
            <a:pPr marL="431800" indent="-323850">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000"/>
          </a:p>
          <a:p>
            <a:pPr marL="431800" indent="-323850">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A major feature &gt; the British political system is not very neat or logical; much of it is based on custom and tradition; there is a great deal of pragmatism involved</a:t>
            </a:r>
          </a:p>
          <a:p>
            <a:pPr marL="431800" indent="-323850">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000"/>
          </a:p>
          <a:p>
            <a:pPr marL="431800" indent="-323850">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b="1"/>
              <a:t>There is no written constitution! </a:t>
            </a:r>
            <a:r>
              <a:rPr lang="cs-CZ" sz="2000"/>
              <a:t>Instead, three sources serve its purpose:</a:t>
            </a:r>
          </a:p>
          <a:p>
            <a:pPr marL="431800" indent="-323850">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000"/>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All the laws and decrees made over the centuries (Common Law)</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The way these laws have been interpreted and re-interpreted in Law Courts</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The way things have been done over the centuries, though not written down</a:t>
            </a:r>
          </a:p>
          <a:p>
            <a:pPr marL="431800" indent="-323850">
              <a:spcBef>
                <a:spcPts val="1400"/>
              </a:spcBef>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Key developments</a:t>
            </a:r>
          </a:p>
        </p:txBody>
      </p:sp>
      <p:sp>
        <p:nvSpPr>
          <p:cNvPr id="7170" name="Rectangle 2"/>
          <p:cNvSpPr>
            <a:spLocks noGrp="1" noChangeArrowheads="1"/>
          </p:cNvSpPr>
          <p:nvPr>
            <p:ph type="body" idx="1"/>
          </p:nvPr>
        </p:nvSpPr>
        <p:spPr>
          <a:xfrm>
            <a:off x="741363" y="2101850"/>
            <a:ext cx="8609012" cy="5149850"/>
          </a:xfrm>
          <a:ln/>
        </p:spPr>
        <p:txBody>
          <a:bodyPr tIns="22932"/>
          <a:lstStyle/>
          <a:p>
            <a:pPr marL="431800" indent="-323850">
              <a:spcAft>
                <a:spcPts val="1400"/>
              </a:spcAft>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600"/>
              <a:t>The main historical development &gt; shift of power from an absolute monarch to a parliament increasingly representative of and accountable to the general population (the bicameral Parliament &gt; from 14</a:t>
            </a:r>
            <a:r>
              <a:rPr lang="cs-CZ" sz="2600" baseline="33000"/>
              <a:t>th</a:t>
            </a:r>
            <a:r>
              <a:rPr lang="cs-CZ" sz="2600"/>
              <a:t> century; a model to parliaments elsewhere) </a:t>
            </a:r>
          </a:p>
          <a:p>
            <a:pPr marL="431800" indent="-323850">
              <a:spcAft>
                <a:spcPts val="1400"/>
              </a:spcAft>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600"/>
              <a:t>Scotland, Wales and Northern Ireland &gt; have their own representative assemblies with a wide range of powers</a:t>
            </a:r>
          </a:p>
          <a:p>
            <a:pPr marL="431800" indent="-323850">
              <a:spcAft>
                <a:spcPts val="1400"/>
              </a:spcAft>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600"/>
              <a:t>Since 1973 &gt; membership of the EU &gt; the Parliament is limited in some of its decision-making (European Convention on Human Rights and others)</a:t>
            </a:r>
          </a:p>
          <a:p>
            <a:pPr marL="431800" indent="-323850">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a:p>
          <a:p>
            <a:pPr marL="431800" indent="-323850">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 </a:t>
            </a:r>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741363" y="600075"/>
            <a:ext cx="8609012" cy="1173163"/>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US-UK difference</a:t>
            </a:r>
          </a:p>
        </p:txBody>
      </p:sp>
      <p:sp>
        <p:nvSpPr>
          <p:cNvPr id="8194" name="Rectangle 2"/>
          <p:cNvSpPr>
            <a:spLocks noGrp="1" noChangeArrowheads="1"/>
          </p:cNvSpPr>
          <p:nvPr>
            <p:ph type="body" idx="1"/>
          </p:nvPr>
        </p:nvSpPr>
        <p:spPr>
          <a:xfrm>
            <a:off x="741363" y="2101850"/>
            <a:ext cx="4200525" cy="5441950"/>
          </a:xfrm>
          <a:ln/>
        </p:spPr>
        <p:txBody>
          <a:bodyPr tIns="22932"/>
          <a:lstStyle/>
          <a:p>
            <a:pPr marL="431800" indent="-323850">
              <a:buClr>
                <a:srgbClr val="0E594D"/>
              </a:buClr>
              <a:buSzPct val="45000"/>
              <a:buFont typeface="Wingdings" charset="2"/>
              <a:buChar char=""/>
              <a:tabLst>
                <a:tab pos="723900" algn="l"/>
                <a:tab pos="1447800" algn="l"/>
                <a:tab pos="2171700" algn="l"/>
                <a:tab pos="2895600" algn="l"/>
                <a:tab pos="3619500" algn="l"/>
              </a:tabLst>
            </a:pPr>
            <a:r>
              <a:rPr lang="cs-CZ" sz="2600" b="1"/>
              <a:t>In the USA</a:t>
            </a:r>
            <a:r>
              <a:rPr lang="cs-CZ" sz="2600"/>
              <a:t> &gt; the system of separation of powers (“checks and balances“)</a:t>
            </a:r>
          </a:p>
          <a:p>
            <a:pPr marL="431800" indent="-323850">
              <a:buClrTx/>
              <a:buSzTx/>
              <a:buFontTx/>
              <a:buNone/>
              <a:tabLst>
                <a:tab pos="723900" algn="l"/>
                <a:tab pos="1447800" algn="l"/>
                <a:tab pos="2171700" algn="l"/>
                <a:tab pos="2895600" algn="l"/>
                <a:tab pos="3619500" algn="l"/>
              </a:tabLst>
            </a:pPr>
            <a:endParaRPr lang="cs-CZ" sz="2600"/>
          </a:p>
          <a:p>
            <a:pPr marL="431800" indent="-323850">
              <a:buClr>
                <a:srgbClr val="0E594D"/>
              </a:buClr>
              <a:buSzPct val="45000"/>
              <a:buFont typeface="Wingdings" charset="2"/>
              <a:buChar char=""/>
              <a:tabLst>
                <a:tab pos="723900" algn="l"/>
                <a:tab pos="1447800" algn="l"/>
                <a:tab pos="2171700" algn="l"/>
                <a:tab pos="2895600" algn="l"/>
                <a:tab pos="3619500" algn="l"/>
              </a:tabLst>
            </a:pPr>
            <a:r>
              <a:rPr lang="cs-CZ" sz="2600"/>
              <a:t>The legislature – elected body that passing laws (Congress) </a:t>
            </a:r>
          </a:p>
          <a:p>
            <a:pPr marL="431800" indent="-323850">
              <a:buClr>
                <a:srgbClr val="0E594D"/>
              </a:buClr>
              <a:buSzPct val="45000"/>
              <a:buFont typeface="Wingdings" charset="2"/>
              <a:buChar char=""/>
              <a:tabLst>
                <a:tab pos="723900" algn="l"/>
                <a:tab pos="1447800" algn="l"/>
                <a:tab pos="2171700" algn="l"/>
                <a:tab pos="2895600" algn="l"/>
                <a:tab pos="3619500" algn="l"/>
              </a:tabLst>
            </a:pPr>
            <a:r>
              <a:rPr lang="cs-CZ" sz="2600"/>
              <a:t>The executive – the Government runnig the country</a:t>
            </a:r>
          </a:p>
          <a:p>
            <a:pPr marL="431800" indent="-323850">
              <a:spcAft>
                <a:spcPts val="1400"/>
              </a:spcAft>
              <a:buClr>
                <a:srgbClr val="0E594D"/>
              </a:buClr>
              <a:buSzPct val="45000"/>
              <a:buFont typeface="Wingdings" charset="2"/>
              <a:buChar char=""/>
              <a:tabLst>
                <a:tab pos="723900" algn="l"/>
                <a:tab pos="1447800" algn="l"/>
                <a:tab pos="2171700" algn="l"/>
                <a:tab pos="2895600" algn="l"/>
                <a:tab pos="3619500" algn="l"/>
              </a:tabLst>
            </a:pPr>
            <a:r>
              <a:rPr lang="cs-CZ" sz="2600"/>
              <a:t>The judiciary – the courts and judges making sure law is obeyed </a:t>
            </a:r>
          </a:p>
          <a:p>
            <a:pPr marL="431800" indent="-323850">
              <a:buClrTx/>
              <a:buSzTx/>
              <a:buFontTx/>
              <a:buNone/>
              <a:tabLst>
                <a:tab pos="723900" algn="l"/>
                <a:tab pos="1447800" algn="l"/>
                <a:tab pos="2171700" algn="l"/>
                <a:tab pos="2895600" algn="l"/>
                <a:tab pos="3619500" algn="l"/>
              </a:tabLst>
            </a:pPr>
            <a:endParaRPr lang="cs-CZ" sz="3200"/>
          </a:p>
        </p:txBody>
      </p:sp>
      <p:sp>
        <p:nvSpPr>
          <p:cNvPr id="8195" name="Rectangle 3"/>
          <p:cNvSpPr>
            <a:spLocks noGrp="1" noChangeArrowheads="1"/>
          </p:cNvSpPr>
          <p:nvPr>
            <p:ph type="body" idx="2"/>
          </p:nvPr>
        </p:nvSpPr>
        <p:spPr>
          <a:xfrm>
            <a:off x="5151438" y="2101850"/>
            <a:ext cx="4200525" cy="4672013"/>
          </a:xfrm>
          <a:ln/>
        </p:spPr>
        <p:txBody>
          <a:bodyPr tIns="24695"/>
          <a:lstStyle/>
          <a:p>
            <a:pPr marL="431800" indent="-323850">
              <a:tabLst>
                <a:tab pos="723900" algn="l"/>
                <a:tab pos="1447800" algn="l"/>
                <a:tab pos="2171700" algn="l"/>
                <a:tab pos="2895600" algn="l"/>
                <a:tab pos="3619500" algn="l"/>
              </a:tabLst>
            </a:pPr>
            <a:r>
              <a:rPr lang="cs-CZ" b="1"/>
              <a:t>In the UK:</a:t>
            </a:r>
          </a:p>
          <a:p>
            <a:pPr marL="431800" indent="-323850">
              <a:spcBef>
                <a:spcPts val="1400"/>
              </a:spcBef>
              <a:buClr>
                <a:srgbClr val="0E594D"/>
              </a:buClr>
              <a:buSzPct val="45000"/>
              <a:buFont typeface="Wingdings" charset="2"/>
              <a:buChar char=""/>
              <a:tabLst>
                <a:tab pos="723900" algn="l"/>
                <a:tab pos="1447800" algn="l"/>
                <a:tab pos="2171700" algn="l"/>
                <a:tab pos="2895600" algn="l"/>
                <a:tab pos="3619500" algn="l"/>
              </a:tabLst>
            </a:pPr>
            <a:r>
              <a:rPr lang="cs-CZ"/>
              <a:t>all Cabinet ministers are simultaneously MPs </a:t>
            </a:r>
          </a:p>
          <a:p>
            <a:pPr marL="431800" indent="-323850">
              <a:buClr>
                <a:srgbClr val="0E594D"/>
              </a:buClr>
              <a:buSzPct val="45000"/>
              <a:buFont typeface="Wingdings" charset="2"/>
              <a:buChar char=""/>
              <a:tabLst>
                <a:tab pos="723900" algn="l"/>
                <a:tab pos="1447800" algn="l"/>
                <a:tab pos="2171700" algn="l"/>
                <a:tab pos="2895600" algn="l"/>
                <a:tab pos="3619500" algn="l"/>
              </a:tabLst>
            </a:pPr>
            <a:r>
              <a:rPr lang="cs-CZ"/>
              <a:t>some senior judges a members of the House of Lords  </a:t>
            </a:r>
          </a:p>
          <a:p>
            <a:pPr marL="431800" indent="-323850">
              <a:spcAft>
                <a:spcPts val="1400"/>
              </a:spcAft>
              <a:buClr>
                <a:srgbClr val="0E594D"/>
              </a:buClr>
              <a:buSzPct val="45000"/>
              <a:buFont typeface="Wingdings" charset="2"/>
              <a:buChar char=""/>
              <a:tabLst>
                <a:tab pos="723900" algn="l"/>
                <a:tab pos="1447800" algn="l"/>
                <a:tab pos="2171700" algn="l"/>
                <a:tab pos="2895600" algn="l"/>
                <a:tab pos="3619500" algn="l"/>
              </a:tabLst>
            </a:pPr>
            <a:r>
              <a:rPr lang="cs-CZ"/>
              <a:t>the formal head of the judiciary is a senior minister</a:t>
            </a:r>
            <a:r>
              <a:rPr lang="cs-CZ" sz="3200"/>
              <a:t> </a:t>
            </a:r>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Corridors of Power</a:t>
            </a:r>
          </a:p>
        </p:txBody>
      </p:sp>
      <p:sp>
        <p:nvSpPr>
          <p:cNvPr id="9218" name="Rectangle 2"/>
          <p:cNvSpPr>
            <a:spLocks noGrp="1" noChangeArrowheads="1"/>
          </p:cNvSpPr>
          <p:nvPr>
            <p:ph type="body" idx="1"/>
          </p:nvPr>
        </p:nvSpPr>
        <p:spPr>
          <a:xfrm>
            <a:off x="741363" y="2101850"/>
            <a:ext cx="4200525" cy="4762500"/>
          </a:xfrm>
          <a:ln/>
        </p:spPr>
        <p:txBody>
          <a:bodyPr tIns="22932"/>
          <a:lstStyle/>
          <a:p>
            <a:pPr>
              <a:tabLst>
                <a:tab pos="723900" algn="l"/>
                <a:tab pos="1447800" algn="l"/>
                <a:tab pos="2171700" algn="l"/>
                <a:tab pos="2895600" algn="l"/>
                <a:tab pos="3619500" algn="l"/>
              </a:tabLst>
            </a:pPr>
            <a:r>
              <a:rPr lang="cs-CZ" sz="2600"/>
              <a:t>The style of politics – marked by the respect for privacy and secrecy</a:t>
            </a:r>
          </a:p>
          <a:p>
            <a:pPr>
              <a:tabLst>
                <a:tab pos="723900" algn="l"/>
                <a:tab pos="1447800" algn="l"/>
                <a:tab pos="2171700" algn="l"/>
                <a:tab pos="2895600" algn="l"/>
                <a:tab pos="3619500" algn="l"/>
              </a:tabLst>
            </a:pPr>
            <a:endParaRPr lang="cs-CZ" sz="2600"/>
          </a:p>
          <a:p>
            <a:pPr>
              <a:tabLst>
                <a:tab pos="723900" algn="l"/>
                <a:tab pos="1447800" algn="l"/>
                <a:tab pos="2171700" algn="l"/>
                <a:tab pos="2895600" algn="l"/>
                <a:tab pos="3619500" algn="l"/>
              </a:tabLst>
            </a:pPr>
            <a:r>
              <a:rPr lang="cs-CZ" sz="2600"/>
              <a:t>important decisions – not taken at large meetings, but at lunches, over drinks or accidental encounters in the </a:t>
            </a:r>
            <a:r>
              <a:rPr lang="cs-CZ" sz="2600" b="1"/>
              <a:t>corridors of power</a:t>
            </a:r>
            <a:r>
              <a:rPr lang="cs-CZ" sz="2600"/>
              <a:t> </a:t>
            </a:r>
            <a:r>
              <a:rPr lang="cs-CZ" sz="2600">
                <a:latin typeface="Wingdings" charset="2"/>
              </a:rPr>
              <a:t></a:t>
            </a:r>
            <a:r>
              <a:rPr lang="cs-CZ" sz="2600"/>
              <a:t>things decided before discussed officially</a:t>
            </a:r>
          </a:p>
          <a:p>
            <a:pPr>
              <a:tabLst>
                <a:tab pos="723900" algn="l"/>
                <a:tab pos="1447800" algn="l"/>
                <a:tab pos="2171700" algn="l"/>
                <a:tab pos="2895600" algn="l"/>
                <a:tab pos="3619500" algn="l"/>
              </a:tabLst>
            </a:pPr>
            <a:endParaRPr lang="cs-CZ" sz="3200"/>
          </a:p>
        </p:txBody>
      </p:sp>
      <p:sp>
        <p:nvSpPr>
          <p:cNvPr id="9219" name="Rectangle 3"/>
          <p:cNvSpPr>
            <a:spLocks noGrp="1" noChangeArrowheads="1"/>
          </p:cNvSpPr>
          <p:nvPr>
            <p:ph type="body" idx="2"/>
          </p:nvPr>
        </p:nvSpPr>
        <p:spPr>
          <a:xfrm>
            <a:off x="5159375" y="2160588"/>
            <a:ext cx="4200525" cy="4672012"/>
          </a:xfrm>
          <a:ln/>
        </p:spPr>
        <p:txBody>
          <a:bodyPr/>
          <a:lstStyle/>
          <a:p>
            <a:endParaRPr lang="cs-CZ" sz="3200"/>
          </a:p>
        </p:txBody>
      </p:sp>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2098675"/>
            <a:ext cx="3989388" cy="27606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 party system - Conservatives</a:t>
            </a:r>
          </a:p>
        </p:txBody>
      </p:sp>
      <p:sp>
        <p:nvSpPr>
          <p:cNvPr id="10242" name="Rectangle 2"/>
          <p:cNvSpPr>
            <a:spLocks noGrp="1" noChangeArrowheads="1"/>
          </p:cNvSpPr>
          <p:nvPr>
            <p:ph type="body" idx="1"/>
          </p:nvPr>
        </p:nvSpPr>
        <p:spPr>
          <a:xfrm>
            <a:off x="5151438" y="2101850"/>
            <a:ext cx="4200525" cy="4762500"/>
          </a:xfrm>
          <a:ln/>
        </p:spPr>
        <p:txBody>
          <a:bodyPr/>
          <a:lstStyle/>
          <a:p>
            <a:endParaRPr lang="cs-CZ" sz="3200"/>
          </a:p>
        </p:txBody>
      </p:sp>
      <p:sp>
        <p:nvSpPr>
          <p:cNvPr id="10243" name="Rectangle 3"/>
          <p:cNvSpPr>
            <a:spLocks noGrp="1" noChangeArrowheads="1"/>
          </p:cNvSpPr>
          <p:nvPr>
            <p:ph type="body" idx="2"/>
          </p:nvPr>
        </p:nvSpPr>
        <p:spPr>
          <a:xfrm>
            <a:off x="741363" y="2101850"/>
            <a:ext cx="4200525" cy="4865688"/>
          </a:xfrm>
          <a:ln/>
        </p:spPr>
        <p:txBody>
          <a:bodyPr tIns="17640"/>
          <a:lstStyle/>
          <a:p>
            <a:endParaRPr lang="cs-CZ" sz="2000"/>
          </a:p>
          <a:p>
            <a:r>
              <a:rPr lang="cs-CZ" sz="2000" b="1"/>
              <a:t>Conservatives (Tories)</a:t>
            </a:r>
            <a:r>
              <a:rPr lang="cs-CZ" sz="2000"/>
              <a:t> – centre-right at the moment (used to be right-wing, traditionally associated with middle and upper classes; now trying to embrace a wider political spectrum)</a:t>
            </a:r>
          </a:p>
          <a:p>
            <a:r>
              <a:rPr lang="cs-CZ" sz="2000" b="1"/>
              <a:t>shared ideas</a:t>
            </a:r>
            <a:r>
              <a:rPr lang="cs-CZ" sz="2000"/>
              <a:t>: free market economy, minimal state, lower taxation, self-suffiency, emphasis on family and tradition, opposed to multiculturalism, eurosceptic, critical of the “broken society” of today’s Britain</a:t>
            </a:r>
          </a:p>
          <a:p>
            <a:r>
              <a:rPr lang="cs-CZ" sz="2000"/>
              <a:t>at present -under the leadership of </a:t>
            </a:r>
            <a:r>
              <a:rPr lang="cs-CZ" sz="2000" b="1"/>
              <a:t>David Cameron </a:t>
            </a:r>
            <a:r>
              <a:rPr lang="cs-CZ" sz="2000"/>
              <a:t> – new emphasis on environmentalism and social policy (compassionate conservatism)</a:t>
            </a:r>
          </a:p>
        </p:txBody>
      </p:sp>
      <p:pic>
        <p:nvPicPr>
          <p:cNvPr id="1024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2160588"/>
            <a:ext cx="2700338" cy="4841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Grp="1" noChangeArrowheads="1"/>
          </p:cNvSpPr>
          <p:nvPr>
            <p:ph type="title"/>
          </p:nvPr>
        </p:nvSpPr>
        <p:spPr>
          <a:xfrm>
            <a:off x="741363" y="600075"/>
            <a:ext cx="8609012" cy="1173163"/>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 party system - Labour</a:t>
            </a:r>
          </a:p>
        </p:txBody>
      </p:sp>
      <p:sp>
        <p:nvSpPr>
          <p:cNvPr id="11266" name="Rectangle 2"/>
          <p:cNvSpPr>
            <a:spLocks noGrp="1" noChangeArrowheads="1"/>
          </p:cNvSpPr>
          <p:nvPr>
            <p:ph type="body" idx="1"/>
          </p:nvPr>
        </p:nvSpPr>
        <p:spPr>
          <a:xfrm>
            <a:off x="741363" y="2101850"/>
            <a:ext cx="4200525" cy="4865688"/>
          </a:xfrm>
          <a:ln/>
        </p:spPr>
        <p:txBody>
          <a:bodyPr tIns="17640"/>
          <a:lstStyle/>
          <a:p>
            <a:pPr>
              <a:tabLst>
                <a:tab pos="723900" algn="l"/>
                <a:tab pos="1447800" algn="l"/>
                <a:tab pos="2171700" algn="l"/>
                <a:tab pos="2895600" algn="l"/>
                <a:tab pos="3619500" algn="l"/>
              </a:tabLst>
            </a:pPr>
            <a:r>
              <a:rPr lang="cs-CZ" sz="2000"/>
              <a:t>Labour (now called </a:t>
            </a:r>
            <a:r>
              <a:rPr lang="cs-CZ" sz="2000" b="1"/>
              <a:t>New Labour</a:t>
            </a:r>
            <a:r>
              <a:rPr lang="cs-CZ" sz="2000"/>
              <a:t>) – centre-left at the moment (originally, a Socialist party protecting the interests of the working class; now trying to embrace a wider political spectrum, especially the middle classes)</a:t>
            </a:r>
          </a:p>
          <a:p>
            <a:pPr>
              <a:tabLst>
                <a:tab pos="723900" algn="l"/>
                <a:tab pos="1447800" algn="l"/>
                <a:tab pos="2171700" algn="l"/>
                <a:tab pos="2895600" algn="l"/>
                <a:tab pos="3619500" algn="l"/>
              </a:tabLst>
            </a:pPr>
            <a:r>
              <a:rPr lang="cs-CZ" sz="2000" b="1"/>
              <a:t>shared ideas</a:t>
            </a:r>
            <a:r>
              <a:rPr lang="cs-CZ" sz="2000"/>
              <a:t> – combination of free-marked economy and welfare state (“Third Way”), social justice, support of socially disadvantaged groups (minorities, single-parent families, the disabled, etc.) For a long time, support of multiculturalism and immigration (now under revision).</a:t>
            </a:r>
          </a:p>
          <a:p>
            <a:pPr>
              <a:tabLst>
                <a:tab pos="723900" algn="l"/>
                <a:tab pos="1447800" algn="l"/>
                <a:tab pos="2171700" algn="l"/>
                <a:tab pos="2895600" algn="l"/>
                <a:tab pos="3619500" algn="l"/>
              </a:tabLst>
            </a:pPr>
            <a:r>
              <a:rPr lang="cs-CZ" sz="2000"/>
              <a:t>Previous leaders: Tony Blair, Gordon Brown; presently: </a:t>
            </a:r>
            <a:r>
              <a:rPr lang="cs-CZ" sz="2000" b="1"/>
              <a:t>Ed Milliband</a:t>
            </a:r>
          </a:p>
        </p:txBody>
      </p:sp>
      <p:sp>
        <p:nvSpPr>
          <p:cNvPr id="11267" name="Rectangle 3"/>
          <p:cNvSpPr>
            <a:spLocks noGrp="1" noChangeArrowheads="1"/>
          </p:cNvSpPr>
          <p:nvPr>
            <p:ph type="body" idx="2"/>
          </p:nvPr>
        </p:nvSpPr>
        <p:spPr>
          <a:xfrm>
            <a:off x="5151438" y="2101850"/>
            <a:ext cx="4200525" cy="4672013"/>
          </a:xfrm>
          <a:ln/>
        </p:spPr>
        <p:txBody>
          <a:bodyPr/>
          <a:lstStyle/>
          <a:p>
            <a:endParaRPr lang="cs-CZ" sz="3200"/>
          </a:p>
        </p:txBody>
      </p:sp>
      <p:pic>
        <p:nvPicPr>
          <p:cNvPr id="1126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9450" y="2160588"/>
            <a:ext cx="2857500" cy="42862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
          <p:cNvSpPr>
            <a:spLocks noGrp="1" noChangeArrowheads="1"/>
          </p:cNvSpPr>
          <p:nvPr>
            <p:ph type="title"/>
          </p:nvPr>
        </p:nvSpPr>
        <p:spPr>
          <a:xfrm>
            <a:off x="741363" y="561975"/>
            <a:ext cx="8609012" cy="12509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Smaller but important - LibDems</a:t>
            </a:r>
          </a:p>
        </p:txBody>
      </p:sp>
      <p:sp>
        <p:nvSpPr>
          <p:cNvPr id="12290" name="Rectangle 2"/>
          <p:cNvSpPr>
            <a:spLocks noGrp="1" noChangeArrowheads="1"/>
          </p:cNvSpPr>
          <p:nvPr>
            <p:ph type="body" idx="1"/>
          </p:nvPr>
        </p:nvSpPr>
        <p:spPr>
          <a:xfrm>
            <a:off x="741363" y="2101850"/>
            <a:ext cx="4200525" cy="5024438"/>
          </a:xfrm>
          <a:ln/>
        </p:spPr>
        <p:txBody>
          <a:bodyPr tIns="17640"/>
          <a:lstStyle/>
          <a:p>
            <a:pPr>
              <a:tabLst>
                <a:tab pos="723900" algn="l"/>
                <a:tab pos="1447800" algn="l"/>
                <a:tab pos="2171700" algn="l"/>
                <a:tab pos="2895600" algn="l"/>
                <a:tab pos="3619500" algn="l"/>
              </a:tabLst>
            </a:pPr>
            <a:r>
              <a:rPr lang="cs-CZ" sz="2000"/>
              <a:t> </a:t>
            </a:r>
            <a:r>
              <a:rPr lang="cs-CZ" sz="2000" b="1"/>
              <a:t>Liberal Democrats </a:t>
            </a:r>
            <a:r>
              <a:rPr lang="cs-CZ" sz="2000"/>
              <a:t>(LibDems) - originated in the 80s as a fusion of the Liberal Party and Social Democrats</a:t>
            </a:r>
          </a:p>
          <a:p>
            <a:pPr>
              <a:tabLst>
                <a:tab pos="723900" algn="l"/>
                <a:tab pos="1447800" algn="l"/>
                <a:tab pos="2171700" algn="l"/>
                <a:tab pos="2895600" algn="l"/>
                <a:tab pos="3619500" algn="l"/>
              </a:tabLst>
            </a:pPr>
            <a:endParaRPr lang="cs-CZ" sz="2000"/>
          </a:p>
          <a:p>
            <a:pPr>
              <a:tabLst>
                <a:tab pos="723900" algn="l"/>
                <a:tab pos="1447800" algn="l"/>
                <a:tab pos="2171700" algn="l"/>
                <a:tab pos="2895600" algn="l"/>
                <a:tab pos="3619500" algn="l"/>
              </a:tabLst>
            </a:pPr>
            <a:r>
              <a:rPr lang="cs-CZ" sz="2000"/>
              <a:t>Programme: social liberalism (civil liberties but welfare state); constitutional reform</a:t>
            </a:r>
          </a:p>
          <a:p>
            <a:pPr>
              <a:tabLst>
                <a:tab pos="723900" algn="l"/>
                <a:tab pos="1447800" algn="l"/>
                <a:tab pos="2171700" algn="l"/>
                <a:tab pos="2895600" algn="l"/>
                <a:tab pos="3619500" algn="l"/>
              </a:tabLst>
            </a:pPr>
            <a:endParaRPr lang="cs-CZ" sz="2000"/>
          </a:p>
          <a:p>
            <a:pPr>
              <a:tabLst>
                <a:tab pos="723900" algn="l"/>
                <a:tab pos="1447800" algn="l"/>
                <a:tab pos="2171700" algn="l"/>
                <a:tab pos="2895600" algn="l"/>
                <a:tab pos="3619500" algn="l"/>
              </a:tabLst>
            </a:pPr>
            <a:r>
              <a:rPr lang="cs-CZ" sz="2000"/>
              <a:t>At present, they are a member of the coalition government together with the Tories</a:t>
            </a:r>
          </a:p>
          <a:p>
            <a:pPr>
              <a:tabLst>
                <a:tab pos="723900" algn="l"/>
                <a:tab pos="1447800" algn="l"/>
                <a:tab pos="2171700" algn="l"/>
                <a:tab pos="2895600" algn="l"/>
                <a:tab pos="3619500" algn="l"/>
              </a:tabLst>
            </a:pPr>
            <a:endParaRPr lang="cs-CZ" sz="2000"/>
          </a:p>
          <a:p>
            <a:pPr>
              <a:tabLst>
                <a:tab pos="723900" algn="l"/>
                <a:tab pos="1447800" algn="l"/>
                <a:tab pos="2171700" algn="l"/>
                <a:tab pos="2895600" algn="l"/>
                <a:tab pos="3619500" algn="l"/>
              </a:tabLst>
            </a:pPr>
            <a:r>
              <a:rPr lang="cs-CZ" sz="2000"/>
              <a:t>Main personalities: Nick Clegg (leader), Vince Cable (Business Secretary)</a:t>
            </a:r>
          </a:p>
          <a:p>
            <a:pPr>
              <a:tabLst>
                <a:tab pos="723900" algn="l"/>
                <a:tab pos="1447800" algn="l"/>
                <a:tab pos="2171700" algn="l"/>
                <a:tab pos="2895600" algn="l"/>
                <a:tab pos="3619500" algn="l"/>
              </a:tabLst>
            </a:pPr>
            <a:endParaRPr lang="cs-CZ" sz="3200"/>
          </a:p>
        </p:txBody>
      </p:sp>
      <p:sp>
        <p:nvSpPr>
          <p:cNvPr id="12291" name="Rectangle 3"/>
          <p:cNvSpPr>
            <a:spLocks noGrp="1" noChangeArrowheads="1"/>
          </p:cNvSpPr>
          <p:nvPr>
            <p:ph type="body" idx="2"/>
          </p:nvPr>
        </p:nvSpPr>
        <p:spPr>
          <a:xfrm>
            <a:off x="5151438" y="2101850"/>
            <a:ext cx="4200525" cy="4672013"/>
          </a:xfrm>
          <a:ln/>
        </p:spPr>
        <p:txBody>
          <a:bodyPr/>
          <a:lstStyle/>
          <a:p>
            <a:endParaRPr lang="cs-CZ" sz="3200"/>
          </a:p>
        </p:txBody>
      </p:sp>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1979613"/>
            <a:ext cx="1979613" cy="27003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29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16775" y="3779838"/>
            <a:ext cx="2143125" cy="26574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noGrp="1" noChangeArrowheads="1"/>
          </p:cNvSpPr>
          <p:nvPr>
            <p:ph type="title"/>
          </p:nvPr>
        </p:nvSpPr>
        <p:spPr>
          <a:xfrm>
            <a:off x="741363" y="600075"/>
            <a:ext cx="8609012" cy="1173163"/>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 “Bad Guys“ - the BNP</a:t>
            </a:r>
          </a:p>
        </p:txBody>
      </p:sp>
      <p:sp>
        <p:nvSpPr>
          <p:cNvPr id="13314" name="Rectangle 2"/>
          <p:cNvSpPr>
            <a:spLocks noGrp="1" noChangeArrowheads="1"/>
          </p:cNvSpPr>
          <p:nvPr>
            <p:ph type="body" idx="1"/>
          </p:nvPr>
        </p:nvSpPr>
        <p:spPr>
          <a:xfrm>
            <a:off x="741363" y="2101850"/>
            <a:ext cx="4200525" cy="4829175"/>
          </a:xfrm>
          <a:ln/>
        </p:spPr>
        <p:txBody>
          <a:bodyPr tIns="21168"/>
          <a:lstStyle/>
          <a:p>
            <a:pPr marL="431800" indent="-323850">
              <a:buClr>
                <a:srgbClr val="0E594D"/>
              </a:buClr>
              <a:buSzPct val="45000"/>
              <a:buFont typeface="Wingdings" charset="2"/>
              <a:buChar char=""/>
              <a:tabLst>
                <a:tab pos="723900" algn="l"/>
                <a:tab pos="1447800" algn="l"/>
                <a:tab pos="2171700" algn="l"/>
                <a:tab pos="2895600" algn="l"/>
                <a:tab pos="3619500" algn="l"/>
              </a:tabLst>
            </a:pPr>
            <a:r>
              <a:rPr lang="cs-CZ" sz="2400"/>
              <a:t>The British National Party (BNP) &gt; an extreme right-wing party</a:t>
            </a:r>
          </a:p>
          <a:p>
            <a:pPr marL="431800" indent="-323850">
              <a:buClr>
                <a:srgbClr val="0E594D"/>
              </a:buClr>
              <a:buSzPct val="45000"/>
              <a:buFont typeface="Wingdings" charset="2"/>
              <a:buChar char=""/>
              <a:tabLst>
                <a:tab pos="723900" algn="l"/>
                <a:tab pos="1447800" algn="l"/>
                <a:tab pos="2171700" algn="l"/>
                <a:tab pos="2895600" algn="l"/>
                <a:tab pos="3619500" algn="l"/>
              </a:tabLst>
            </a:pPr>
            <a:r>
              <a:rPr lang="cs-CZ" sz="2400"/>
              <a:t>Aim = to restore the “overwhelmingly white ethnicity of Britain that it says existed prior to 1948 through legal means“</a:t>
            </a:r>
            <a:r>
              <a:rPr lang="cs-CZ" sz="800">
                <a:hlinkClick r:id="rId3"/>
              </a:rPr>
              <a:t>http://en.wikipedia.org/wiki/British_National_Party</a:t>
            </a:r>
            <a:r>
              <a:rPr lang="cs-CZ" sz="800"/>
              <a:t>)</a:t>
            </a:r>
          </a:p>
          <a:p>
            <a:pPr marL="431800" indent="-323850">
              <a:buClr>
                <a:srgbClr val="0E594D"/>
              </a:buClr>
              <a:buSzPct val="45000"/>
              <a:buFont typeface="Wingdings" charset="2"/>
              <a:buNone/>
              <a:tabLst>
                <a:tab pos="723900" algn="l"/>
                <a:tab pos="1447800" algn="l"/>
                <a:tab pos="2171700" algn="l"/>
                <a:tab pos="2895600" algn="l"/>
                <a:tab pos="3619500" algn="l"/>
              </a:tabLst>
            </a:pPr>
            <a:endParaRPr lang="cs-CZ" sz="2000"/>
          </a:p>
          <a:p>
            <a:pPr marL="431800" indent="-323850">
              <a:buClr>
                <a:srgbClr val="0E594D"/>
              </a:buClr>
              <a:buSzPct val="45000"/>
              <a:buFont typeface="Wingdings" charset="2"/>
              <a:buChar char=""/>
              <a:tabLst>
                <a:tab pos="723900" algn="l"/>
                <a:tab pos="1447800" algn="l"/>
                <a:tab pos="2171700" algn="l"/>
                <a:tab pos="2895600" algn="l"/>
                <a:tab pos="3619500" algn="l"/>
              </a:tabLst>
            </a:pPr>
            <a:r>
              <a:rPr lang="cs-CZ" sz="2000"/>
              <a:t>Currently – the party support grows; the supporters &gt; working-class people disillusioned with the failure of mainstream parties to address their problems (mainly immigration) &gt; “protest vote“</a:t>
            </a:r>
          </a:p>
        </p:txBody>
      </p:sp>
      <p:sp>
        <p:nvSpPr>
          <p:cNvPr id="13315" name="Rectangle 3"/>
          <p:cNvSpPr>
            <a:spLocks noGrp="1" noChangeArrowheads="1"/>
          </p:cNvSpPr>
          <p:nvPr>
            <p:ph type="body" idx="2"/>
          </p:nvPr>
        </p:nvSpPr>
        <p:spPr>
          <a:xfrm>
            <a:off x="5151438" y="2101850"/>
            <a:ext cx="4200525" cy="4672013"/>
          </a:xfrm>
          <a:ln/>
        </p:spPr>
        <p:txBody>
          <a:bodyPr/>
          <a:lstStyle/>
          <a:p>
            <a:endParaRPr lang="cs-CZ" sz="3200"/>
          </a:p>
        </p:txBody>
      </p:sp>
      <p:pic>
        <p:nvPicPr>
          <p:cNvPr id="1331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2300" y="2160588"/>
            <a:ext cx="2936875" cy="19796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31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0063" y="4500563"/>
            <a:ext cx="3240087" cy="19748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Her Majesty's Government</a:t>
            </a:r>
          </a:p>
        </p:txBody>
      </p:sp>
      <p:sp>
        <p:nvSpPr>
          <p:cNvPr id="14338" name="Rectangle 2"/>
          <p:cNvSpPr>
            <a:spLocks noGrp="1" noChangeArrowheads="1"/>
          </p:cNvSpPr>
          <p:nvPr>
            <p:ph type="body" idx="1"/>
          </p:nvPr>
        </p:nvSpPr>
        <p:spPr>
          <a:xfrm>
            <a:off x="741363" y="2101850"/>
            <a:ext cx="8609012" cy="5264150"/>
          </a:xfrm>
          <a:ln/>
        </p:spPr>
        <p:txBody>
          <a:bodyPr tIns="22932"/>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en-US" sz="2600"/>
              <a:t>Broader government  - all the politicians appointed by the monarch on the advice of the PM to help to run government departments &gt; </a:t>
            </a:r>
            <a:r>
              <a:rPr lang="cs-CZ" sz="2600"/>
              <a:t>about 100</a:t>
            </a:r>
          </a:p>
          <a:p>
            <a:pP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600"/>
          </a:p>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600"/>
              <a:t>Government in the narrow sense:  </a:t>
            </a:r>
            <a:r>
              <a:rPr lang="cs-CZ" sz="2600" b="1"/>
              <a:t>the Cabinet</a:t>
            </a:r>
            <a:r>
              <a:rPr lang="cs-CZ" sz="2600"/>
              <a:t> (the PM and other ministers; about 20)</a:t>
            </a:r>
          </a:p>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600"/>
              <a:t>the Cabinet: traditionally single-party, based on collective responsibility; at present, however, there is a coalition (Conservatives and LibDems)</a:t>
            </a:r>
          </a:p>
          <a:p>
            <a:pP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600"/>
          </a:p>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600"/>
              <a:t>Most important ministers:</a:t>
            </a:r>
          </a:p>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600"/>
              <a:t>Foreign Secretary - Foreign Office</a:t>
            </a:r>
          </a:p>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600"/>
              <a:t>Home Secretary – Home Office</a:t>
            </a:r>
          </a:p>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600"/>
              <a:t>Chancellor of the Exchequer – Treasury </a:t>
            </a:r>
            <a:r>
              <a:rPr lang="cs-CZ"/>
              <a:t>  </a:t>
            </a:r>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 Prime Minister</a:t>
            </a:r>
          </a:p>
        </p:txBody>
      </p:sp>
      <p:sp>
        <p:nvSpPr>
          <p:cNvPr id="15362" name="Rectangle 2"/>
          <p:cNvSpPr>
            <a:spLocks noGrp="1" noChangeArrowheads="1"/>
          </p:cNvSpPr>
          <p:nvPr>
            <p:ph type="body" idx="1"/>
          </p:nvPr>
        </p:nvSpPr>
        <p:spPr>
          <a:xfrm>
            <a:off x="741363" y="2101850"/>
            <a:ext cx="8609012" cy="4797425"/>
          </a:xfrm>
          <a:ln/>
        </p:spPr>
        <p:txBody>
          <a:bodyPr tIns="21168"/>
          <a:lstStyle/>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An office that emerged in the 18</a:t>
            </a:r>
            <a:r>
              <a:rPr lang="cs-CZ" sz="2400" baseline="33000"/>
              <a:t>th</a:t>
            </a:r>
            <a:r>
              <a:rPr lang="cs-CZ" sz="2400"/>
              <a:t> century</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First “official“ Prime Minister – Robert Walpole (1676 – 1745)</a:t>
            </a:r>
          </a:p>
          <a:p>
            <a:pPr marL="431800" indent="-323850">
              <a:buClr>
                <a:srgbClr val="0E594D"/>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400"/>
          </a:p>
          <a:p>
            <a:pPr marL="431800" indent="-323850">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PM's position – in contrast to that of the monarch </a:t>
            </a:r>
          </a:p>
          <a:p>
            <a:pPr marL="431800" indent="-323850">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officially – PM is just the foremost of HM´s political servants (</a:t>
            </a:r>
            <a:r>
              <a:rPr lang="cs-CZ" sz="2400" i="1"/>
              <a:t>primus inter pares</a:t>
            </a:r>
            <a:r>
              <a:rPr lang="cs-CZ" sz="2400"/>
              <a:t>)  </a:t>
            </a:r>
            <a:r>
              <a:rPr lang="cs-CZ" sz="2400" b="1"/>
              <a:t>x</a:t>
            </a:r>
            <a:r>
              <a:rPr lang="cs-CZ" sz="2400"/>
              <a:t>  in fact, he has great power (which has even increased since Tony Blair, often accused of a “presidential“ style of politics)</a:t>
            </a:r>
          </a:p>
          <a:p>
            <a:pPr marL="431800" indent="-323850">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400"/>
          </a:p>
          <a:p>
            <a:pPr marL="431800" indent="-323850">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the Queen´s </a:t>
            </a:r>
            <a:r>
              <a:rPr lang="cs-CZ" sz="2400" b="1"/>
              <a:t>power of partonage </a:t>
            </a:r>
            <a:r>
              <a:rPr lang="cs-CZ" sz="2400"/>
              <a:t>(the power to appoint people to different jobs) – in fact the PM´s power of patronage </a:t>
            </a:r>
          </a:p>
          <a:p>
            <a:pPr marL="431800" indent="-323850">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example : </a:t>
            </a:r>
            <a:r>
              <a:rPr lang="cs-CZ" sz="2400" b="1"/>
              <a:t>cabinet reshuffle </a:t>
            </a:r>
            <a:r>
              <a:rPr lang="cs-CZ" sz="2400"/>
              <a:t>– the PM changes his ministers (quite often)</a:t>
            </a:r>
            <a:r>
              <a:rPr lang="cs-CZ" sz="1000"/>
              <a:t>	</a:t>
            </a:r>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Some notable PMs</a:t>
            </a:r>
          </a:p>
        </p:txBody>
      </p:sp>
      <p:sp>
        <p:nvSpPr>
          <p:cNvPr id="16386" name="Rectangle 2"/>
          <p:cNvSpPr>
            <a:spLocks noGrp="1" noChangeArrowheads="1"/>
          </p:cNvSpPr>
          <p:nvPr>
            <p:ph type="subTitle" idx="4294967295"/>
          </p:nvPr>
        </p:nvSpPr>
        <p:spPr bwMode="auto">
          <a:xfrm>
            <a:off x="741363" y="2146300"/>
            <a:ext cx="8609012" cy="46720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20160" rIns="0" bIns="0" anchor="ctr"/>
          <a:lstStyle/>
          <a:p>
            <a:pPr marL="0" indent="0" algn="ctr">
              <a:lnSpc>
                <a:spcPct val="95000"/>
              </a:lnSpc>
            </a:pPr>
            <a:endParaRPr lang="cs-CZ">
              <a:latin typeface="Times New Roman" pitchFamily="16" charset="0"/>
            </a:endParaRPr>
          </a:p>
        </p:txBody>
      </p:sp>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725" y="2160588"/>
            <a:ext cx="2160588" cy="28797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8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0088" y="2160588"/>
            <a:ext cx="1665287" cy="19637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8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9813" y="4200525"/>
            <a:ext cx="2381250" cy="30003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9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00450" y="4140200"/>
            <a:ext cx="1800225" cy="27003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9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00788" y="2160588"/>
            <a:ext cx="1619250" cy="19796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 Parliament</a:t>
            </a:r>
          </a:p>
        </p:txBody>
      </p:sp>
      <p:sp>
        <p:nvSpPr>
          <p:cNvPr id="17410" name="Rectangle 2"/>
          <p:cNvSpPr>
            <a:spLocks noGrp="1" noChangeArrowheads="1"/>
          </p:cNvSpPr>
          <p:nvPr>
            <p:ph type="body" idx="1"/>
          </p:nvPr>
        </p:nvSpPr>
        <p:spPr>
          <a:xfrm>
            <a:off x="741363" y="2101850"/>
            <a:ext cx="4200525" cy="4762500"/>
          </a:xfrm>
          <a:ln/>
        </p:spPr>
        <p:txBody>
          <a:bodyPr/>
          <a:lstStyle/>
          <a:p>
            <a:endParaRPr lang="cs-CZ" sz="3200"/>
          </a:p>
        </p:txBody>
      </p:sp>
      <p:sp>
        <p:nvSpPr>
          <p:cNvPr id="17411" name="Rectangle 3"/>
          <p:cNvSpPr>
            <a:spLocks noGrp="1" noChangeArrowheads="1"/>
          </p:cNvSpPr>
          <p:nvPr>
            <p:ph type="body" idx="2"/>
          </p:nvPr>
        </p:nvSpPr>
        <p:spPr>
          <a:xfrm>
            <a:off x="5151438" y="2101850"/>
            <a:ext cx="4200525" cy="4672013"/>
          </a:xfrm>
          <a:ln/>
        </p:spPr>
        <p:txBody>
          <a:bodyPr/>
          <a:lstStyle/>
          <a:p>
            <a:endParaRPr lang="cs-CZ" sz="3200"/>
          </a:p>
        </p:txBody>
      </p:sp>
      <p:pic>
        <p:nvPicPr>
          <p:cNvPr id="1741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9863" y="1979613"/>
            <a:ext cx="3629025" cy="35306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741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1288" y="2160588"/>
            <a:ext cx="3959225" cy="36004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 Parliament</a:t>
            </a:r>
          </a:p>
        </p:txBody>
      </p:sp>
      <p:sp>
        <p:nvSpPr>
          <p:cNvPr id="18434" name="Rectangle 2"/>
          <p:cNvSpPr>
            <a:spLocks noGrp="1" noChangeArrowheads="1"/>
          </p:cNvSpPr>
          <p:nvPr>
            <p:ph type="body" idx="1"/>
          </p:nvPr>
        </p:nvSpPr>
        <p:spPr>
          <a:xfrm>
            <a:off x="741363" y="2101850"/>
            <a:ext cx="8609012" cy="4762500"/>
          </a:xfrm>
          <a:ln/>
        </p:spPr>
        <p:txBody>
          <a:bodyPr tIns="24695"/>
          <a:lstStyle/>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800"/>
              <a:t>Situated in a building called the Palace of Westminster</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800"/>
              <a:t>Lower chamber &gt; </a:t>
            </a:r>
            <a:r>
              <a:rPr lang="cs-CZ" sz="2800" b="1"/>
              <a:t>House of Commons</a:t>
            </a:r>
            <a:r>
              <a:rPr lang="cs-CZ" sz="2800"/>
              <a:t> (more important)</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800"/>
              <a:t>Upper chamber &gt; </a:t>
            </a:r>
            <a:r>
              <a:rPr lang="cs-CZ" sz="2800" b="1"/>
              <a:t>House of Lords </a:t>
            </a:r>
            <a:r>
              <a:rPr lang="cs-CZ" sz="2800"/>
              <a:t>(lost its significance in the course of British history)</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800"/>
              <a:t>Besides the two chambers – the Palace also contains offices, committee rooms, restaurants, bars and libraries</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800"/>
              <a:t>The layout of the Palace … very complex and intricate, encouraging the privacy of the “corrirods of power“</a:t>
            </a:r>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 House of Commons</a:t>
            </a:r>
          </a:p>
        </p:txBody>
      </p:sp>
      <p:sp>
        <p:nvSpPr>
          <p:cNvPr id="19458" name="Rectangle 2"/>
          <p:cNvSpPr>
            <a:spLocks noGrp="1" noChangeArrowheads="1"/>
          </p:cNvSpPr>
          <p:nvPr>
            <p:ph type="body" idx="1"/>
          </p:nvPr>
        </p:nvSpPr>
        <p:spPr>
          <a:xfrm>
            <a:off x="741363" y="2101850"/>
            <a:ext cx="4200525" cy="4762500"/>
          </a:xfrm>
          <a:ln/>
        </p:spPr>
        <p:txBody>
          <a:bodyPr tIns="19404"/>
          <a:lstStyle/>
          <a:p>
            <a:pPr marL="431800" indent="-323850">
              <a:buClr>
                <a:srgbClr val="0E594D"/>
              </a:buClr>
              <a:buSzPct val="45000"/>
              <a:buFont typeface="Wingdings" charset="2"/>
              <a:buChar char=""/>
              <a:tabLst>
                <a:tab pos="723900" algn="l"/>
                <a:tab pos="1447800" algn="l"/>
                <a:tab pos="2171700" algn="l"/>
                <a:tab pos="2895600" algn="l"/>
                <a:tab pos="3619500" algn="l"/>
              </a:tabLst>
            </a:pPr>
            <a:r>
              <a:rPr lang="cs-CZ" sz="2200"/>
              <a:t>The layout &gt; different from the customary arrangement in other parliaments</a:t>
            </a:r>
          </a:p>
          <a:p>
            <a:pPr marL="431800" indent="-323850">
              <a:buClr>
                <a:srgbClr val="0E594D"/>
              </a:buClr>
              <a:buSzPct val="45000"/>
              <a:buFont typeface="Wingdings" charset="2"/>
              <a:buChar char=""/>
              <a:tabLst>
                <a:tab pos="723900" algn="l"/>
                <a:tab pos="1447800" algn="l"/>
                <a:tab pos="2171700" algn="l"/>
                <a:tab pos="2895600" algn="l"/>
                <a:tab pos="3619500" algn="l"/>
              </a:tabLst>
            </a:pPr>
            <a:r>
              <a:rPr lang="cs-CZ" sz="2200"/>
              <a:t>Rather than a customary semi-circle, there are two rows of benches facing each other &gt; governing party on one side, opposition on the other</a:t>
            </a:r>
          </a:p>
          <a:p>
            <a:pPr marL="431800" indent="-323850">
              <a:buClr>
                <a:srgbClr val="0E594D"/>
              </a:buClr>
              <a:buSzPct val="45000"/>
              <a:buFont typeface="Wingdings" charset="2"/>
              <a:buChar char=""/>
              <a:tabLst>
                <a:tab pos="723900" algn="l"/>
                <a:tab pos="1447800" algn="l"/>
                <a:tab pos="2171700" algn="l"/>
                <a:tab pos="2895600" algn="l"/>
                <a:tab pos="3619500" algn="l"/>
              </a:tabLst>
            </a:pPr>
            <a:r>
              <a:rPr lang="cs-CZ" sz="2200"/>
              <a:t>The benches separated by the elevated Speaker's chair</a:t>
            </a:r>
          </a:p>
          <a:p>
            <a:pPr marL="431800" indent="-323850">
              <a:buClr>
                <a:srgbClr val="0E594D"/>
              </a:buClr>
              <a:buSzPct val="45000"/>
              <a:buFont typeface="Wingdings" charset="2"/>
              <a:buChar char=""/>
              <a:tabLst>
                <a:tab pos="723900" algn="l"/>
                <a:tab pos="1447800" algn="l"/>
                <a:tab pos="2171700" algn="l"/>
                <a:tab pos="2895600" algn="l"/>
                <a:tab pos="3619500" algn="l"/>
              </a:tabLst>
            </a:pPr>
            <a:r>
              <a:rPr lang="cs-CZ" sz="2200" b="1"/>
              <a:t>Question for discussion</a:t>
            </a:r>
            <a:r>
              <a:rPr lang="cs-CZ" sz="2200"/>
              <a:t>: how does this arrangement reflect the British political reality?</a:t>
            </a:r>
          </a:p>
        </p:txBody>
      </p:sp>
      <p:pic>
        <p:nvPicPr>
          <p:cNvPr id="194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2063" y="2127250"/>
            <a:ext cx="4381500" cy="36004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460" name="Text Box 4"/>
          <p:cNvSpPr txBox="1">
            <a:spLocks noChangeArrowheads="1"/>
          </p:cNvSpPr>
          <p:nvPr/>
        </p:nvSpPr>
        <p:spPr bwMode="auto">
          <a:xfrm>
            <a:off x="5151438" y="2101850"/>
            <a:ext cx="4200525" cy="46720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cs-CZ"/>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 Speaker</a:t>
            </a:r>
          </a:p>
        </p:txBody>
      </p:sp>
      <p:sp>
        <p:nvSpPr>
          <p:cNvPr id="20482" name="Rectangle 2"/>
          <p:cNvSpPr>
            <a:spLocks noGrp="1" noChangeArrowheads="1"/>
          </p:cNvSpPr>
          <p:nvPr>
            <p:ph type="body" idx="1"/>
          </p:nvPr>
        </p:nvSpPr>
        <p:spPr>
          <a:xfrm>
            <a:off x="741363" y="2101850"/>
            <a:ext cx="8609012" cy="9061450"/>
          </a:xfrm>
          <a:ln/>
        </p:spPr>
        <p:txBody>
          <a:bodyPr tIns="14112"/>
          <a:lstStyle/>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1600"/>
              <a:t>“The Speaker of the House of Commons chairs debates in the Commons chamber. The holder of this office is an MP who has been elected to be Speaker by other Members of Parliament. During debates they keep order and call MPs to speak.</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1600"/>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1600"/>
              <a:t>The Speaker is the chief officer and highest authority of the House of Commons and must remain politically impartial at all times. The Speaker also represents the Commons to the monarch, the Lords and other authorities and chairs the House of Commons Commission. </a:t>
            </a:r>
          </a:p>
          <a:p>
            <a:pPr marL="431800" indent="-323850">
              <a:buClr>
                <a:srgbClr val="0E594D"/>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1600"/>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1600"/>
              <a:t>The Speaker is perhaps best known as the person who keeps order and calls MPs to speak during Commons debates.</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1600"/>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1600"/>
              <a:t>The Speaker calls MPs in turn to give their opinion on an issue. MPs signal that they want to speak by standing up from their seat (a custom known as 'catching the Speaker's eye') or they can notify the Speaker in advance by writing.</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1600"/>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1600"/>
              <a:t>The Speaker has full authority to make sure MPs follow the rules of the House during debates. This can include:</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1600"/>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1600"/>
              <a:t>    directing an MP to withdraw remarks if, for example, they use abusive language</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1600"/>
              <a:t>     suspending the sitting of the House due to serious disorder</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  </a:t>
            </a:r>
            <a:r>
              <a:rPr lang="cs-CZ" sz="1600"/>
              <a:t> suspending MPs who are deliberately disobedient - known as naming</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1600"/>
              <a:t>    asking MPs to be quiet so Members can be heard“ </a:t>
            </a:r>
            <a:r>
              <a:rPr lang="cs-CZ" sz="700">
                <a:hlinkClick r:id="rId3"/>
              </a:rPr>
              <a:t>http://www.parliament.uk/about/mps-and-lords/principal/speaker/</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700"/>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 Speaker II</a:t>
            </a:r>
          </a:p>
        </p:txBody>
      </p:sp>
      <p:sp>
        <p:nvSpPr>
          <p:cNvPr id="21506" name="Rectangle 2"/>
          <p:cNvSpPr>
            <a:spLocks noGrp="1" noChangeArrowheads="1"/>
          </p:cNvSpPr>
          <p:nvPr>
            <p:ph type="body" idx="1"/>
          </p:nvPr>
        </p:nvSpPr>
        <p:spPr>
          <a:xfrm>
            <a:off x="741363" y="2101850"/>
            <a:ext cx="4200525" cy="4762500"/>
          </a:xfrm>
          <a:ln/>
        </p:spPr>
        <p:txBody>
          <a:bodyPr/>
          <a:lstStyle/>
          <a:p>
            <a:endParaRPr lang="cs-CZ" sz="3200"/>
          </a:p>
        </p:txBody>
      </p:sp>
      <p:sp>
        <p:nvSpPr>
          <p:cNvPr id="21507" name="Rectangle 3"/>
          <p:cNvSpPr>
            <a:spLocks noGrp="1" noChangeArrowheads="1"/>
          </p:cNvSpPr>
          <p:nvPr>
            <p:ph type="body" idx="2"/>
          </p:nvPr>
        </p:nvSpPr>
        <p:spPr>
          <a:xfrm>
            <a:off x="5151438" y="2101850"/>
            <a:ext cx="4200525" cy="4672013"/>
          </a:xfrm>
          <a:ln/>
        </p:spPr>
        <p:txBody>
          <a:bodyPr/>
          <a:lstStyle/>
          <a:p>
            <a:endParaRPr lang="cs-CZ" sz="3200"/>
          </a:p>
        </p:txBody>
      </p:sp>
      <p:pic>
        <p:nvPicPr>
          <p:cNvPr id="2150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2160588"/>
            <a:ext cx="3600450" cy="30607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50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8813" y="2519363"/>
            <a:ext cx="4381500" cy="34194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Other features of the House of Commons</a:t>
            </a:r>
          </a:p>
        </p:txBody>
      </p:sp>
      <p:sp>
        <p:nvSpPr>
          <p:cNvPr id="22530" name="Rectangle 2"/>
          <p:cNvSpPr>
            <a:spLocks noGrp="1" noChangeArrowheads="1"/>
          </p:cNvSpPr>
          <p:nvPr>
            <p:ph type="body" idx="1"/>
          </p:nvPr>
        </p:nvSpPr>
        <p:spPr>
          <a:xfrm>
            <a:off x="741363" y="2101850"/>
            <a:ext cx="8609012" cy="5299075"/>
          </a:xfrm>
          <a:ln/>
        </p:spPr>
        <p:txBody>
          <a:bodyPr/>
          <a:lstStyle/>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There are about 650 Mps, but only 400 seats</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Mps don't have a fixed seat &gt; they will sit anywhere, or even stand up &gt;informality</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They don't have their own desk &gt; the lack of “private territory“ forces them to co-operate</a:t>
            </a:r>
          </a:p>
          <a:p>
            <a:pPr marL="431800" indent="-323850">
              <a:buClr>
                <a:srgbClr val="0E594D"/>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b="1"/>
              <a:t>Hansard </a:t>
            </a:r>
            <a:r>
              <a:rPr lang="cs-CZ"/>
              <a:t>&gt; a daily word-for-word transcript of the day's Parliament business; published within 48 hours of the session (also available on the Internet &gt; here: </a:t>
            </a:r>
            <a:r>
              <a:rPr lang="cs-CZ" sz="2000">
                <a:hlinkClick r:id="rId3"/>
              </a:rPr>
              <a:t>http://www.parliament.uk/business/publications/hansard/commons/</a:t>
            </a:r>
            <a:r>
              <a:rPr lang="cs-CZ" sz="2000"/>
              <a:t>)</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Grp="1" noChangeArrowheads="1"/>
          </p:cNvSpPr>
          <p:nvPr>
            <p:ph type="title"/>
          </p:nvPr>
        </p:nvSpPr>
        <p:spPr>
          <a:xfrm>
            <a:off x="741363" y="600075"/>
            <a:ext cx="8609012" cy="1173163"/>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An MP's Life</a:t>
            </a:r>
          </a:p>
        </p:txBody>
      </p:sp>
      <p:sp>
        <p:nvSpPr>
          <p:cNvPr id="23554" name="Rectangle 2"/>
          <p:cNvSpPr>
            <a:spLocks noGrp="1" noChangeArrowheads="1"/>
          </p:cNvSpPr>
          <p:nvPr>
            <p:ph type="body" idx="1"/>
          </p:nvPr>
        </p:nvSpPr>
        <p:spPr>
          <a:xfrm>
            <a:off x="741363" y="2101850"/>
            <a:ext cx="8609012" cy="4672013"/>
          </a:xfrm>
          <a:ln/>
        </p:spPr>
        <p:txBody>
          <a:bodyPr tIns="17640"/>
          <a:lstStyle/>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In the past, MPs were unpaid &gt; not a “job“ but service to the public; in the 19</a:t>
            </a:r>
            <a:r>
              <a:rPr lang="cs-CZ" sz="2000" baseline="33000"/>
              <a:t>th</a:t>
            </a:r>
            <a:r>
              <a:rPr lang="cs-CZ" sz="2000"/>
              <a:t> century – salaries introduced to stop only the rich becoming MPs</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Even today, however, MPs are not paid as much as elsewhere in Europe; their facilities are also quite modest</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Traditionally – the ideal of the MP as a “talented amateur“ (a person pursuing his own job while also serving in the Parliament); recently &gt; more professionalization</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The tradition is still reflected in the hours of business of the House &gt; it meets in the afternoon and evenings, not in the morning; there are also long holidays</a:t>
            </a:r>
          </a:p>
          <a:p>
            <a:pPr marL="431800" indent="-323850">
              <a:buClr>
                <a:srgbClr val="0E594D"/>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000"/>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However, British MPs work very hard; they must be very active in their constituencies dealing with the issues of the people they represent</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Often, the MP's job leaves very little time for family &gt; high divorce rate of MPs</a:t>
            </a:r>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Grp="1" noChangeArrowheads="1"/>
          </p:cNvSpPr>
          <p:nvPr>
            <p:ph type="title"/>
          </p:nvPr>
        </p:nvSpPr>
        <p:spPr>
          <a:xfrm>
            <a:off x="741363" y="600075"/>
            <a:ext cx="8609012" cy="1173163"/>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Party politics in the Parliament</a:t>
            </a:r>
          </a:p>
        </p:txBody>
      </p:sp>
      <p:sp>
        <p:nvSpPr>
          <p:cNvPr id="24578" name="Rectangle 2"/>
          <p:cNvSpPr>
            <a:spLocks noGrp="1" noChangeArrowheads="1"/>
          </p:cNvSpPr>
          <p:nvPr>
            <p:ph type="body" idx="1"/>
          </p:nvPr>
        </p:nvSpPr>
        <p:spPr>
          <a:xfrm>
            <a:off x="741363" y="2101850"/>
            <a:ext cx="8609012" cy="5013325"/>
          </a:xfrm>
          <a:ln/>
        </p:spPr>
        <p:txBody>
          <a:bodyPr/>
          <a:lstStyle/>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Two groups of Mps:</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b="1"/>
              <a:t>Frontbenchers</a:t>
            </a:r>
            <a:r>
              <a:rPr lang="cs-CZ"/>
              <a:t>: members of the Cabinet or the Shadow Cabinet &gt; they are seated at the front</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b="1"/>
              <a:t>Backbenchers</a:t>
            </a:r>
            <a:r>
              <a:rPr lang="cs-CZ"/>
              <a:t>: ordinary Mps, without a government post &gt; sit at the back</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b="1"/>
              <a:t>Whips</a:t>
            </a:r>
            <a:r>
              <a:rPr lang="cs-CZ"/>
              <a:t> &gt; intermediaries between frontbenchers and backbenchers; their task is to make sure the MPs for the particular party vote unanimously (unless a “free vote“ is allowed)</a:t>
            </a:r>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Grp="1" noChangeArrowheads="1"/>
          </p:cNvSpPr>
          <p:nvPr>
            <p:ph type="title"/>
          </p:nvPr>
        </p:nvSpPr>
        <p:spPr>
          <a:xfrm>
            <a:off x="741363" y="600075"/>
            <a:ext cx="8609012" cy="1173163"/>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 House of Lords</a:t>
            </a:r>
          </a:p>
        </p:txBody>
      </p:sp>
      <p:sp>
        <p:nvSpPr>
          <p:cNvPr id="25602" name="Rectangle 2"/>
          <p:cNvSpPr>
            <a:spLocks noGrp="1" noChangeArrowheads="1"/>
          </p:cNvSpPr>
          <p:nvPr>
            <p:ph type="body" idx="1"/>
          </p:nvPr>
        </p:nvSpPr>
        <p:spPr>
          <a:xfrm>
            <a:off x="741363" y="2101850"/>
            <a:ext cx="8609012" cy="4672013"/>
          </a:xfrm>
          <a:ln/>
        </p:spPr>
        <p:txBody>
          <a:bodyPr/>
          <a:lstStyle/>
          <a:p>
            <a:endParaRPr lang="cs-CZ"/>
          </a:p>
        </p:txBody>
      </p:sp>
      <p:pic>
        <p:nvPicPr>
          <p:cNvPr id="2560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9450" y="3419475"/>
            <a:ext cx="3419475" cy="25193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560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3197225"/>
            <a:ext cx="4381500" cy="2743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Grp="1" noChangeArrowheads="1"/>
          </p:cNvSpPr>
          <p:nvPr>
            <p:ph type="title"/>
          </p:nvPr>
        </p:nvSpPr>
        <p:spPr>
          <a:xfrm>
            <a:off x="741363" y="555625"/>
            <a:ext cx="8609012" cy="1263650"/>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 House of Lords</a:t>
            </a:r>
          </a:p>
        </p:txBody>
      </p:sp>
      <p:sp>
        <p:nvSpPr>
          <p:cNvPr id="26626" name="Rectangle 2"/>
          <p:cNvSpPr>
            <a:spLocks noGrp="1" noChangeArrowheads="1"/>
          </p:cNvSpPr>
          <p:nvPr>
            <p:ph type="body" idx="1"/>
          </p:nvPr>
        </p:nvSpPr>
        <p:spPr>
          <a:xfrm>
            <a:off x="741363" y="2101850"/>
            <a:ext cx="8609012" cy="5745163"/>
          </a:xfrm>
          <a:ln/>
        </p:spPr>
        <p:txBody>
          <a:bodyPr tIns="21168"/>
          <a:lstStyle/>
          <a:p>
            <a:pPr marL="431800" indent="-323850">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&gt; a peculiar insitution unparalelled in other democracies</a:t>
            </a:r>
          </a:p>
          <a:p>
            <a:pPr marL="431800" indent="-323850">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&gt; the reason behinds its existence = tradition</a:t>
            </a:r>
          </a:p>
          <a:p>
            <a:pPr marL="431800" indent="-323850">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The number of Lords – not fixed (around 750 now)</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Historically, they were hereditary peers &gt; inherited the office</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They included aristocracy, senior Church officials and senior judges</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In the 20</a:t>
            </a:r>
            <a:r>
              <a:rPr lang="cs-CZ" sz="2400" baseline="33000"/>
              <a:t>th</a:t>
            </a:r>
            <a:r>
              <a:rPr lang="cs-CZ" sz="2400"/>
              <a:t> century &gt; continuous effort to reform the upper chamber</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At present = a majority are “life peers“ &gt; their title cannot not be inherited</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Often, they have been appointed for their achievements in the public domain (Margaret Thatcher, Andrew Lloyd Weber, P.D. James …)</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400"/>
              <a:t>At present &gt; a reform movement to have the House of Lords wholly elected</a:t>
            </a:r>
          </a:p>
          <a:p>
            <a:pPr marL="431800" indent="-323850">
              <a:spcBef>
                <a:spcPts val="1400"/>
              </a:spcBef>
              <a:buClrTx/>
              <a:buSzTx/>
              <a:buFontTx/>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Grp="1" noChangeArrowheads="1"/>
          </p:cNvSpPr>
          <p:nvPr>
            <p:ph type="title"/>
          </p:nvPr>
        </p:nvSpPr>
        <p:spPr>
          <a:xfrm>
            <a:off x="741363" y="600075"/>
            <a:ext cx="8609012" cy="1173163"/>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The function of the Lords</a:t>
            </a:r>
          </a:p>
        </p:txBody>
      </p:sp>
      <p:sp>
        <p:nvSpPr>
          <p:cNvPr id="27650" name="Rectangle 2"/>
          <p:cNvSpPr>
            <a:spLocks noGrp="1" noChangeArrowheads="1"/>
          </p:cNvSpPr>
          <p:nvPr>
            <p:ph type="body" idx="1"/>
          </p:nvPr>
        </p:nvSpPr>
        <p:spPr>
          <a:xfrm>
            <a:off x="720725" y="2160588"/>
            <a:ext cx="8609013" cy="4672012"/>
          </a:xfrm>
          <a:ln/>
        </p:spPr>
        <p:txBody>
          <a:bodyPr tIns="17640"/>
          <a:lstStyle/>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The primary purpose &gt; to scrutinize and debate bills proposed by the Commons and suggest amendments to them</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The legislative power of the Lords is very limited (basically, they can only delay bills)</a:t>
            </a:r>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Until 2009 – they served as the court of last resort (judicial function) &gt; this has now been taken over by the Supreme Court of the UK</a:t>
            </a:r>
          </a:p>
          <a:p>
            <a:pPr marL="431800" indent="-323850">
              <a:buClr>
                <a:srgbClr val="0E594D"/>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000"/>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Questions for discussion:</a:t>
            </a:r>
          </a:p>
          <a:p>
            <a:pPr marL="431800" indent="-323850">
              <a:buClr>
                <a:srgbClr val="0E594D"/>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000"/>
          </a:p>
          <a:p>
            <a:pPr marL="431800" indent="-323850">
              <a:buClr>
                <a:srgbClr val="0E594D"/>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1. Do you think there is any point in keeping the House of Lords? Does it have any positive role at all?</a:t>
            </a:r>
          </a:p>
          <a:p>
            <a:pPr marL="431800" indent="-323850">
              <a:buClr>
                <a:srgbClr val="0E594D"/>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sz="2000"/>
          </a:p>
          <a:p>
            <a:pPr marL="431800" indent="-323850">
              <a:buClr>
                <a:srgbClr val="0E594D"/>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sz="2000"/>
              <a:t>2. Do you agree that the Lords should be completely elected? What would be the advantages/disadvantages?</a:t>
            </a:r>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Grp="1" noChangeArrowheads="1"/>
          </p:cNvSpPr>
          <p:nvPr>
            <p:ph type="title"/>
          </p:nvPr>
        </p:nvSpPr>
        <p:spPr>
          <a:xfrm>
            <a:off x="741363" y="600075"/>
            <a:ext cx="8609012" cy="1173163"/>
          </a:xfrm>
          <a:ln/>
        </p:spPr>
        <p:txBody>
          <a:bodyPr tIns="38808"/>
          <a:lstStyle/>
          <a:p>
            <a:pP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Questions for discussion</a:t>
            </a:r>
          </a:p>
        </p:txBody>
      </p:sp>
      <p:sp>
        <p:nvSpPr>
          <p:cNvPr id="28674" name="Rectangle 2"/>
          <p:cNvSpPr>
            <a:spLocks noGrp="1" noChangeArrowheads="1"/>
          </p:cNvSpPr>
          <p:nvPr>
            <p:ph type="body" idx="1"/>
          </p:nvPr>
        </p:nvSpPr>
        <p:spPr>
          <a:xfrm>
            <a:off x="741363" y="2101850"/>
            <a:ext cx="8609012" cy="4672013"/>
          </a:xfrm>
          <a:ln/>
        </p:spPr>
        <p:txBody>
          <a:bodyPr/>
          <a:lstStyle/>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How do you think a British MP's life differs from the life of a Czech MP?</a:t>
            </a:r>
          </a:p>
          <a:p>
            <a:pPr marL="431800" indent="-323850">
              <a:buClr>
                <a:srgbClr val="0E594D"/>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What disadvantages can the increasing professionalization of MPs involve?</a:t>
            </a:r>
          </a:p>
          <a:p>
            <a:pPr marL="431800" indent="-323850">
              <a:buClr>
                <a:srgbClr val="0E594D"/>
              </a:buClr>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Lst>
            </a:pPr>
            <a:endParaRPr lang="cs-CZ"/>
          </a:p>
          <a:p>
            <a:pPr marL="431800" indent="-323850">
              <a:buClr>
                <a:srgbClr val="0E594D"/>
              </a:buClr>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Lst>
            </a:pPr>
            <a:r>
              <a:rPr lang="cs-CZ"/>
              <a:t>Why do you think there are still so few women MPs in the British Parliament?</a:t>
            </a:r>
          </a:p>
        </p:txBody>
      </p:sp>
    </p:spTree>
  </p:cSld>
  <p:clrMapOvr>
    <a:masterClrMapping/>
  </p:clrMapOvr>
  <p:transition spd="med">
    <p:wipe dir="u"/>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political life (1)">
  <a:themeElements>
    <a:clrScheme name="Motiv systém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iv systému Office">
      <a:majorFont>
        <a:latin typeface="Arial"/>
        <a:ea typeface="Lucida Sans Unicode"/>
        <a:cs typeface="Lucida Sans Unicode"/>
      </a:majorFont>
      <a:minorFont>
        <a:latin typeface="Arial"/>
        <a:ea typeface="Lucida Sans Unicode"/>
        <a:cs typeface="Lucida Sans Unicod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Motiv systém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iv systém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iv systém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iv systém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iv systém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iv systém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iv systém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otiv systému Office">
  <a:themeElements>
    <a:clrScheme name="Motiv systém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iv systému Office">
      <a:majorFont>
        <a:latin typeface="Arial"/>
        <a:ea typeface="Lucida Sans Unicode"/>
        <a:cs typeface="Lucida Sans Unicode"/>
      </a:majorFont>
      <a:minorFont>
        <a:latin typeface="Arial"/>
        <a:ea typeface="Lucida Sans Unicode"/>
        <a:cs typeface="Lucida Sans Unicod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Motiv systém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iv systém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iv systém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iv systém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iv systém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iv systém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iv systém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iv systém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political life (1)</Template>
  <TotalTime>0</TotalTime>
  <Words>1992</Words>
  <Application>Microsoft Office PowerPoint</Application>
  <PresentationFormat>Vlastní</PresentationFormat>
  <Paragraphs>158</Paragraphs>
  <Slides>25</Slides>
  <Notes>25</Notes>
  <HiddenSlides>0</HiddenSlides>
  <MMClips>0</MMClips>
  <ScaleCrop>false</ScaleCrop>
  <HeadingPairs>
    <vt:vector size="4" baseType="variant">
      <vt:variant>
        <vt:lpstr>Motiv</vt:lpstr>
      </vt:variant>
      <vt:variant>
        <vt:i4>2</vt:i4>
      </vt:variant>
      <vt:variant>
        <vt:lpstr>Nadpisy snímků</vt:lpstr>
      </vt:variant>
      <vt:variant>
        <vt:i4>25</vt:i4>
      </vt:variant>
    </vt:vector>
  </HeadingPairs>
  <TitlesOfParts>
    <vt:vector size="27" baseType="lpstr">
      <vt:lpstr>political life (1)</vt:lpstr>
      <vt:lpstr>Motiv systému Office</vt:lpstr>
      <vt:lpstr>BRITISH POLITICAL SYSTEM</vt:lpstr>
      <vt:lpstr>Introduction</vt:lpstr>
      <vt:lpstr>BCKGROUND INFO</vt:lpstr>
      <vt:lpstr>Key developments</vt:lpstr>
      <vt:lpstr>US-UK difference</vt:lpstr>
      <vt:lpstr>Corridors of Power</vt:lpstr>
      <vt:lpstr>The party system - Conservatives</vt:lpstr>
      <vt:lpstr>The party system - Labour</vt:lpstr>
      <vt:lpstr>Smaller but important - LibDems</vt:lpstr>
      <vt:lpstr>The “Bad Guys“ - the BNP</vt:lpstr>
      <vt:lpstr>Her Majesty's Government</vt:lpstr>
      <vt:lpstr>The Prime Minister</vt:lpstr>
      <vt:lpstr>Some notable PMs</vt:lpstr>
      <vt:lpstr>The Parliament</vt:lpstr>
      <vt:lpstr>The Parliament</vt:lpstr>
      <vt:lpstr>The House of Commons</vt:lpstr>
      <vt:lpstr>The Speaker</vt:lpstr>
      <vt:lpstr>The Speaker II</vt:lpstr>
      <vt:lpstr>Other features of the House of Commons</vt:lpstr>
      <vt:lpstr>An MP's Life</vt:lpstr>
      <vt:lpstr>Party politics in the Parliament</vt:lpstr>
      <vt:lpstr>The House of Lords</vt:lpstr>
      <vt:lpstr>The House of Lords</vt:lpstr>
      <vt:lpstr>The function of the Lords</vt:lpstr>
      <vt:lpstr>Questions for discussion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BRITISH POLITICAL SYSTEM</dc:title>
  <dc:creator>alice</dc:creator>
  <cp:lastModifiedBy>alice</cp:lastModifiedBy>
  <cp:revision>1</cp:revision>
  <cp:lastPrinted>1601-01-01T00:00:00Z</cp:lastPrinted>
  <dcterms:created xsi:type="dcterms:W3CDTF">2013-03-30T20:26:01Z</dcterms:created>
  <dcterms:modified xsi:type="dcterms:W3CDTF">2015-03-19T22:22:22Z</dcterms:modified>
</cp:coreProperties>
</file>