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5" r:id="rId1"/>
  </p:sldMasterIdLst>
  <p:sldIdLst>
    <p:sldId id="256" r:id="rId2"/>
    <p:sldId id="260" r:id="rId3"/>
    <p:sldId id="261" r:id="rId4"/>
    <p:sldId id="262" r:id="rId5"/>
    <p:sldId id="257" r:id="rId6"/>
    <p:sldId id="263" r:id="rId7"/>
    <p:sldId id="264" r:id="rId8"/>
    <p:sldId id="266" r:id="rId9"/>
    <p:sldId id="267" r:id="rId10"/>
    <p:sldId id="268" r:id="rId11"/>
    <p:sldId id="270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5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715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7536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2154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5234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512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1486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8021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321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3852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2135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10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293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827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8008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54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3946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114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9236A09-0EEE-493A-943E-CFA7B9442C67}" type="datetimeFigureOut">
              <a:rPr lang="cs-CZ" smtClean="0"/>
              <a:t>18.03.2024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115BE-9284-44A6-B100-87DBC868AF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42907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77" r:id="rId12"/>
    <p:sldLayoutId id="2147484078" r:id="rId13"/>
    <p:sldLayoutId id="2147484079" r:id="rId14"/>
    <p:sldLayoutId id="2147484080" r:id="rId15"/>
    <p:sldLayoutId id="2147484081" r:id="rId16"/>
    <p:sldLayoutId id="214748408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4brain.ru/blog/&#1088;&#1077;&#1095;&#1077;&#1074;&#1099;&#1077;-&#1086;&#1096;&#1080;&#1073;&#1082;&#1080;-&#1074;&#1080;&#1076;&#1099;-&#1087;&#1088;&#1080;&#1095;&#1080;&#1085;&#1099;-&#1087;&#1088;&#1080;&#1084;&#1077;&#1088;&#1099;/" TargetMode="External"/><Relationship Id="rId7" Type="http://schemas.openxmlformats.org/officeDocument/2006/relationships/hyperlink" Target="https://www.youtube.com/watch?v=S96JqhrTQJU&amp;ab_channel=&#1069;&#1083;&#1083;&#1080;&#1085;&#1072;&#1044;&#1077;&#1081;&#1083;&#1080;%2FEllinaDaily" TargetMode="External"/><Relationship Id="rId2" Type="http://schemas.openxmlformats.org/officeDocument/2006/relationships/hyperlink" Target="https://studopedia.ru/19_23047_ustnaya-rech-mozhet-bit-podgotovlennoy-doklad-lektsiya-i-dr-i-nepodgotovlennoy-razgovor-besed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" TargetMode="External"/><Relationship Id="rId5" Type="http://schemas.openxmlformats.org/officeDocument/2006/relationships/hyperlink" Target="https://infourok.ru/prezentaciya-po-ritorike-podgotovlennaya-i-nepodgotovlennaya-rech-1047515.html" TargetMode="External"/><Relationship Id="rId4" Type="http://schemas.openxmlformats.org/officeDocument/2006/relationships/hyperlink" Target="https://lektsia.com/11x9a6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9467" y="2259282"/>
            <a:ext cx="11633065" cy="34989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Речевые ошибки </a:t>
            </a:r>
            <a:br>
              <a:rPr lang="ru-RU" b="0" i="0" dirty="0"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</a:br>
            <a:r>
              <a:rPr lang="ru-RU" b="0" i="0" dirty="0"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в подготовленной </a:t>
            </a:r>
            <a:br>
              <a:rPr lang="ru-RU" b="0" i="0" dirty="0"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</a:br>
            <a:r>
              <a:rPr lang="ru-RU" b="0" i="0" dirty="0">
                <a:solidFill>
                  <a:schemeClr val="tx1"/>
                </a:solidFill>
                <a:effectLst/>
                <a:latin typeface="Bahnschrift" panose="020B0502040204020203" pitchFamily="34" charset="0"/>
              </a:rPr>
              <a:t>и неподготовленной устной речи на примере анализа видео- или аудиозаписи</a:t>
            </a:r>
            <a:endParaRPr lang="cs-CZ" dirty="0">
              <a:solidFill>
                <a:schemeClr val="tx1"/>
              </a:solidFill>
              <a:latin typeface="Bahnschrift" panose="020B0502040204020203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9467" y="6294331"/>
            <a:ext cx="3243309" cy="41947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Bahnschrift SemiBold" panose="020B0502040204020203" pitchFamily="34" charset="0"/>
              </a:rPr>
              <a:t>Бухаров к.</a:t>
            </a:r>
            <a:endParaRPr lang="cs-CZ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47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0477" y="50828"/>
            <a:ext cx="10946167" cy="706964"/>
          </a:xfrm>
        </p:spPr>
        <p:txBody>
          <a:bodyPr/>
          <a:lstStyle/>
          <a:p>
            <a:pPr algn="ctr"/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Речевые особенности и ошибки в видеозаписи</a:t>
            </a:r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5583" y="1660186"/>
            <a:ext cx="10591061" cy="53155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Синтаксичекие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плеоназм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не узнав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максимально много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про компанию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», 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и я подавалась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везде подряд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», </a:t>
            </a:r>
            <a:r>
              <a:rPr lang="ru-RU" sz="1600" b="1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Полисинтетизм</a:t>
            </a:r>
            <a:r>
              <a:rPr lang="en-US" sz="16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r>
              <a:rPr lang="ru-RU" sz="16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Здесь я всегда напоминаю всем соискателям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о том, что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во время собеседования не только вас выбирают…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Избыточное повторение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«…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их всегда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очень заметно,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они всегда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слишком нервничают,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и у них всегда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такое слишком навязчивое желание заполучить эту должность»,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насколько вы вообще готовы работать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с этой компанией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в этой компании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Фонетические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 речи прослеживаются </a:t>
            </a:r>
            <a:r>
              <a:rPr lang="ru-RU" sz="16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паузы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1600" b="1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хезитации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Самоисправления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вам нужно четко уметь анализировать самого… свои навыки»</a:t>
            </a:r>
            <a:b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Лексические</a:t>
            </a:r>
            <a:r>
              <a:rPr lang="en-US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в речи присутствуют англицизмы, например, слово </a:t>
            </a:r>
            <a:r>
              <a:rPr lang="ru-RU" sz="16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исследование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, которое она заменила английским словом</a:t>
            </a:r>
            <a:r>
              <a:rPr lang="en-US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«</a:t>
            </a:r>
            <a:r>
              <a:rPr lang="en-US" sz="16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research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»,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рекрутер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– кадровик., </a:t>
            </a:r>
            <a:r>
              <a:rPr lang="ru-RU" sz="16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Неоправданное использование просторечий или жаргонизмов</a:t>
            </a:r>
            <a:r>
              <a:rPr lang="ru-RU" sz="16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r>
              <a:rPr lang="ru-RU" sz="16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не уметь себя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упаковать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 «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вы должны уметь себя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продать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 (в значении представить себя), , «свой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личный бренд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 (в значении слова личность).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Слова-паразиты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«…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уже </a:t>
            </a:r>
            <a:r>
              <a:rPr lang="ru-RU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просто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 нужна хоть какая-нибудь работа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sz="13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15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A42C0-D09E-4490-B2F7-B624AEF42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C874D8-D80B-4F70-A3F9-13F0D32A5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В целом, речь говорящей выделяется грамотностью и четкостью. В ее высказываниях прослеживается логическая последовательность, а выбор слов и фраз позволяет передать мысли точно и ясно. Хотя некоторые незначительные речевые ошибки могут встречаться, они не существенно влияют на общее впечатление от речи. Говорящая проявляет хорошее владение языком и умение выражать свои мысли грамотно и последовательно.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228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69E2CE-975F-444D-9B38-6045F572C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212769"/>
            <a:ext cx="9404723" cy="1400530"/>
          </a:xfrm>
        </p:spPr>
        <p:txBody>
          <a:bodyPr/>
          <a:lstStyle/>
          <a:p>
            <a:pPr algn="ctr"/>
            <a:r>
              <a:rPr lang="ru-RU" dirty="0"/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8B1778-8B83-4A85-A67C-89C9D09EB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434" y="1199745"/>
            <a:ext cx="11582400" cy="544548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>
                <a:hlinkClick r:id="rId2"/>
              </a:rPr>
              <a:t>https://studopedia.ru/19_23047_ustnaya-rech-mozhet-bit-podgotovlennoy-doklad-lektsiya-i-dr-i-nepodgotovlennoy-razgovor-beseda.html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>
                <a:hlinkClick r:id="rId3"/>
              </a:rPr>
              <a:t>https://4brain.ru/blog/</a:t>
            </a:r>
            <a:r>
              <a:rPr lang="ru-RU" dirty="0">
                <a:hlinkClick r:id="rId3"/>
              </a:rPr>
              <a:t>речевые-ошибки-виды-причины-примеры/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>
                <a:hlinkClick r:id="rId4"/>
              </a:rPr>
              <a:t>https://lektsia.com/11x9a6.html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>
                <a:hlinkClick r:id="rId5"/>
              </a:rPr>
              <a:t>https://infourok.ru/prezentaciya-po-ritorike-podgotovlennaya-i-nepodgotovlennaya-rech-1047515.html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>
                <a:hlinkClick r:id="rId6"/>
              </a:rPr>
              <a:t>https://ru.wikipedia.org</a:t>
            </a: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cs-CZ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7"/>
              </a:rPr>
              <a:t>https://www.youtube.com/watch?v=S96JqhrTQJU&amp;ab_channel=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7"/>
              </a:rPr>
              <a:t>ЭллинаДейли%2</a:t>
            </a:r>
            <a:r>
              <a:rPr lang="cs-CZ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  <a:hlinkClick r:id="rId7"/>
              </a:rPr>
              <a:t>FEllinaDaily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573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90175" y="167374"/>
            <a:ext cx="6211650" cy="909154"/>
          </a:xfrm>
        </p:spPr>
        <p:txBody>
          <a:bodyPr/>
          <a:lstStyle/>
          <a:p>
            <a:pPr algn="ctr"/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Устная речь</a:t>
            </a:r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0247" y="1180289"/>
            <a:ext cx="11971506" cy="54604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Устная речь представляет собой форму речевой деятельности, включающую как понимание звучащей речи, так и произнесение высказываний в звуковой форме (говорение).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Эта форма коммуникации может происходить либо в прямом общении между собеседниками, либо с использованием технических средств, таких как телефон, если общение происходит на расстоянии.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Отличительными чертами устной речи, по сравнению с письменной, являются: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Избыточность, выражающаяся в наличии повторов, уточнений и пояснений.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Использование невербальных средств коммуникации, таких как жесты и мимика.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Экономия речевых высказываний и использование эллипсисов, когда говорящий может не называть или пропускать информацию, о которой можно легко догадаться.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Устная речь всегда зависит от речевой ситуации и может быть разделена на несколько типов: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Неподготовленная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(спонтанная) устная речь, которая включает беседы, интервью, участие в дискуссиях.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Подготовленная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устная речь, такая как лекции, доклады, выступления, отчеты.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Диалогическая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речь, где происходит непосредственный обмен высказываниями между двумя или несколькими лицами.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Монологическая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речь, которая обращена к одному или группе слушателей, иногда может быть адресована самому себе.</a:t>
            </a:r>
          </a:p>
        </p:txBody>
      </p:sp>
    </p:spTree>
    <p:extLst>
      <p:ext uri="{BB962C8B-B14F-4D97-AF65-F5344CB8AC3E}">
        <p14:creationId xmlns:p14="http://schemas.microsoft.com/office/powerpoint/2010/main" val="3071001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1692" y="125547"/>
            <a:ext cx="10768615" cy="1005929"/>
          </a:xfrm>
        </p:spPr>
        <p:txBody>
          <a:bodyPr/>
          <a:lstStyle/>
          <a:p>
            <a:pPr algn="ctr"/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Виды устной речи</a:t>
            </a:r>
            <a:endParaRPr lang="cs-CZ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8816" y="1433208"/>
            <a:ext cx="11474367" cy="51037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20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Подготовленная</a:t>
            </a:r>
            <a:r>
              <a:rPr lang="ru-RU" sz="2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устная речь отличается продуманностью, более четкой структурной организацией, но при этом все-таки говорящий, как правило, стремится, чтобы его речь была непринужденной, не «заученной», походила на непосредственное общение.</a:t>
            </a: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20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Неподготовленная</a:t>
            </a:r>
            <a:r>
              <a:rPr lang="ru-RU" sz="2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к</a:t>
            </a:r>
            <a:r>
              <a:rPr lang="ru-RU" sz="2000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стная</a:t>
            </a:r>
            <a:r>
              <a:rPr lang="ru-RU" sz="20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речь характеризуется спонтанностью, постепенным формированием высказывания и частым использованием заполнителей пауз (например, "э-э", "гм"). Говорящий контролирует логическую структуру и выбор слов, но не обязательно следит за произношением и грамматическими формами. Также характерно меньшее внимание к точности лексического состава, более короткие предложения и простые конструкции. Причастные и деепричастные обороты часто заменяются сложными предложениями, а отглагольные существительные - глаголами.</a:t>
            </a:r>
            <a:endParaRPr lang="cs-CZ" sz="20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864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8486" y="-1239"/>
            <a:ext cx="9404723" cy="1400530"/>
          </a:xfrm>
        </p:spPr>
        <p:txBody>
          <a:bodyPr/>
          <a:lstStyle/>
          <a:p>
            <a:pPr algn="ctr"/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Виды речевых ошибок</a:t>
            </a:r>
            <a:endParaRPr lang="cs-CZ" sz="4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2128" y="1199745"/>
            <a:ext cx="11556460" cy="5525310"/>
          </a:xfrm>
        </p:spPr>
        <p:txBody>
          <a:bodyPr>
            <a:normAutofit fontScale="3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49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900" b="1" dirty="0">
                <a:latin typeface="Arial" panose="020B0604020202020204" pitchFamily="34" charset="0"/>
                <a:cs typeface="Arial" panose="020B0604020202020204" pitchFamily="34" charset="0"/>
              </a:rPr>
              <a:t>Тавтология</a:t>
            </a:r>
            <a:r>
              <a:rPr lang="ru-RU" sz="49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это явление, при котором одна и та же мысль, идея или смысл выражается двумя или более разными словами, но без добавления новой информации. В сущности, это является излишним повторением, которое не усиливает или не расширяет смысл высказывания.</a:t>
            </a:r>
            <a:endParaRPr lang="ru-RU" sz="4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900" dirty="0">
                <a:latin typeface="Arial" panose="020B0604020202020204" pitchFamily="34" charset="0"/>
                <a:cs typeface="Arial" panose="020B0604020202020204" pitchFamily="34" charset="0"/>
              </a:rPr>
              <a:t>Пример: 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«В рассказе 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рассказывается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», «Спросить 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вопрос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4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49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900" b="1" dirty="0">
                <a:latin typeface="Arial" panose="020B0604020202020204" pitchFamily="34" charset="0"/>
                <a:cs typeface="Arial" panose="020B0604020202020204" pitchFamily="34" charset="0"/>
              </a:rPr>
              <a:t>Плеоназм</a:t>
            </a:r>
            <a:r>
              <a:rPr lang="ru-RU" sz="4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9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это явление, при котором в выражении используется лишнее слово или выражение, которое не добавляет новой информации или не усиливает смысл. Другими словами, плеоназм - это избыточность или </a:t>
            </a:r>
            <a:r>
              <a:rPr lang="ru-RU" sz="4900" b="0" i="0" dirty="0" err="1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излишность</a:t>
            </a:r>
            <a:r>
              <a:rPr lang="ru-RU" sz="49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 выражении.</a:t>
            </a:r>
            <a:endParaRPr lang="ru-RU" sz="4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900" dirty="0">
                <a:latin typeface="Arial" panose="020B0604020202020204" pitchFamily="34" charset="0"/>
                <a:cs typeface="Arial" panose="020B0604020202020204" pitchFamily="34" charset="0"/>
              </a:rPr>
              <a:t>Пример: 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"Выйти наружу 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из дома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», «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 суть», «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Первое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 знакомство»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4900" b="0" i="0" dirty="0">
              <a:solidFill>
                <a:srgbClr val="ECECEC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4900" b="1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900" b="1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Смешение паронимов</a:t>
            </a:r>
            <a:r>
              <a:rPr lang="ru-RU" sz="49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явление, при котором слова, похожие на слух или по написанию, ошибочно используются вместо друг друга из-за их сходства. Смешение паронимов может произойти из-за недопонимания значения слов или невнимательности при использовании слов.</a:t>
            </a:r>
          </a:p>
          <a:p>
            <a:pPr marL="0" indent="0">
              <a:buNone/>
            </a:pPr>
            <a:r>
              <a:rPr lang="ru-RU" sz="4900" dirty="0">
                <a:latin typeface="Arial" panose="020B0604020202020204" pitchFamily="34" charset="0"/>
                <a:cs typeface="Arial" panose="020B0604020202020204" pitchFamily="34" charset="0"/>
              </a:rPr>
              <a:t>Пример:</a:t>
            </a:r>
            <a:r>
              <a:rPr lang="ru-RU" sz="4900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900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«Любовь Татьяны к Евгению была </a:t>
            </a:r>
            <a:r>
              <a:rPr lang="ru-RU" sz="4900" b="1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БЕЗОТВЕТСТВЕННОЙ</a:t>
            </a:r>
            <a:r>
              <a:rPr lang="ru-RU" sz="4900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49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4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4900" b="1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900" b="1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Лексическая сочетаемость </a:t>
            </a:r>
            <a:r>
              <a:rPr lang="ru-RU" sz="49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это концепция, определяющая, какие слова могут быть использованы вместе в определенном контексте или выражении. Она определяет логическую и грамматическую связь слов в предложении или фразе.</a:t>
            </a:r>
          </a:p>
          <a:p>
            <a:pPr marL="0" indent="0">
              <a:buNone/>
            </a:pPr>
            <a:r>
              <a:rPr lang="ru-RU" sz="4900" dirty="0">
                <a:latin typeface="Arial" panose="020B0604020202020204" pitchFamily="34" charset="0"/>
                <a:cs typeface="Arial" panose="020B0604020202020204" pitchFamily="34" charset="0"/>
              </a:rPr>
              <a:t>Пример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: «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Выпить 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тост», «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Повысить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 кругозор», «</a:t>
            </a:r>
            <a:r>
              <a:rPr lang="ru-RU" sz="4900" b="1" i="1" dirty="0">
                <a:latin typeface="Arial" panose="020B0604020202020204" pitchFamily="34" charset="0"/>
                <a:cs typeface="Arial" panose="020B0604020202020204" pitchFamily="34" charset="0"/>
              </a:rPr>
              <a:t>Оказать</a:t>
            </a:r>
            <a:r>
              <a:rPr lang="ru-RU" sz="4900" i="1" dirty="0">
                <a:latin typeface="Arial" panose="020B0604020202020204" pitchFamily="34" charset="0"/>
                <a:cs typeface="Arial" panose="020B0604020202020204" pitchFamily="34" charset="0"/>
              </a:rPr>
              <a:t> Протест»</a:t>
            </a:r>
          </a:p>
          <a:p>
            <a:pPr marL="0" indent="0">
              <a:buNone/>
            </a:pPr>
            <a:endParaRPr lang="ru-RU" sz="49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94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C9B535-8307-4A88-867C-C094C0F9525A}"/>
              </a:ext>
            </a:extLst>
          </p:cNvPr>
          <p:cNvSpPr txBox="1"/>
          <p:nvPr/>
        </p:nvSpPr>
        <p:spPr>
          <a:xfrm>
            <a:off x="366691" y="1036242"/>
            <a:ext cx="1016512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Употребление слова в неверном значении (Семантическая девиация)</a:t>
            </a:r>
            <a:r>
              <a:rPr lang="ru-RU" sz="1400" b="1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это ошибка, когда слово используется в неправильном контексте или с несоответствующим значением, что может быть вызвано непониманием значения слова, путаницей синонимов или антонимов, а также неправильным применением в новом контексте.</a:t>
            </a:r>
            <a:b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Пример: 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«Упасть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навзничь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 лицом в лужу», «Упасть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ничком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 на спину»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Искажение фразеологизма, устойчивого выражения </a:t>
            </a:r>
            <a: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это семантическая ошибка, когда устойчивое выражение или фразеологизм используется неправильно или подвергается изменениям, что приводит к искажению исходного значения выражения. Это может произойти из-за непонимания значения фразеологизма</a:t>
            </a:r>
            <a:r>
              <a:rPr lang="en-US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Пример: 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Скрипя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 сердцем», «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Иметь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 роль», «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Играть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 значение», «Мирное небо над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головами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 Лексическая неполнота высказывания </a:t>
            </a:r>
            <a: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ошибка, которая возникает, когда в высказывании отсутствуют необходимые слова или выражения, чтобы полностью передать смысл или идею. Это может происходить из-за недостатка слов, чтобы описать ситуацию, или из-за недопонимания, что важно учесть при составлении высказывания.</a:t>
            </a:r>
            <a:br>
              <a:rPr lang="ru-RU" sz="1400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Пример:</a:t>
            </a:r>
            <a:r>
              <a:rPr lang="ru-RU" sz="1400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«Он любил и заботился </a:t>
            </a:r>
            <a:r>
              <a:rPr lang="ru-RU" sz="1400" b="1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 мне</a:t>
            </a:r>
            <a:r>
              <a:rPr lang="ru-RU" sz="1400" i="1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400" b="1" i="1" dirty="0">
              <a:solidFill>
                <a:srgbClr val="ECECEC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Неоправданное использование просторечий или жаргонизмов 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- это ошибка, когда в речи используются выражения, характерные для определенной социальной группы или диалекта, но не соответствующие контексту или аудитории. Такое использование может быть неуместным или непрофессиональным в формальных ситуациях или общении с людьми, не владеющими этими выражениями.</a:t>
            </a:r>
            <a:b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Пример: 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"Давайте </a:t>
            </a:r>
            <a:r>
              <a:rPr lang="ru-RU" sz="1400" b="1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рвать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космос вместе и делать </a:t>
            </a:r>
            <a:r>
              <a:rPr lang="ru-RU" sz="1400" b="1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крутые штуки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!«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1400" b="1" i="1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1400" b="1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Полисинтетизм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- использование большого количества союзов и сочинительных соединений в предложениях. Это создает сложные и длинные конструкции, в которых предложения состоят из множества частей, объединенных союзами, что делает их более громоздкими и менее лаконичными.</a:t>
            </a:r>
            <a:b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Пример: "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Я хочу сказать </a:t>
            </a:r>
            <a:r>
              <a:rPr lang="ru-RU" sz="1400" b="1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то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, </a:t>
            </a:r>
            <a:r>
              <a:rPr lang="ru-RU" sz="1400" b="1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что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...</a:t>
            </a:r>
            <a: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", "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Автор хочет показать, </a:t>
            </a:r>
            <a:r>
              <a:rPr lang="ru-RU" sz="1400" b="1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что насколько</a:t>
            </a:r>
            <a:r>
              <a:rPr lang="ru-RU" sz="1400" i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..."</a:t>
            </a:r>
            <a:br>
              <a:rPr lang="ru-RU" sz="1400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ru-RU" sz="1400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888557B5-FFE5-404C-A169-1B553180F039}"/>
              </a:ext>
            </a:extLst>
          </p:cNvPr>
          <p:cNvSpPr txBox="1">
            <a:spLocks/>
          </p:cNvSpPr>
          <p:nvPr/>
        </p:nvSpPr>
        <p:spPr>
          <a:xfrm>
            <a:off x="746890" y="0"/>
            <a:ext cx="9404723" cy="8143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Виды речевых ошибок</a:t>
            </a:r>
            <a:endParaRPr lang="cs-CZ" sz="4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4691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1733" y="362493"/>
            <a:ext cx="8761413" cy="70696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ечевые дефекты в устной речи</a:t>
            </a:r>
            <a:b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3718" y="1566449"/>
            <a:ext cx="10137442" cy="432996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Слова-паразиты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Запинания</a:t>
            </a:r>
            <a:endParaRPr lang="cs-CZ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Оговорки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Повторы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Самоисправления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Непоследовательность и отсутствие структуры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Некорректное использование грамматики и пунктуации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Недостаточная громкость и ясность речи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Несоблюдение пауз и темпа речи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Ошибки произношения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Неправильное использование слов и фраз</a:t>
            </a:r>
          </a:p>
          <a:p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3878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4220" y="76582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ечевые дефекты в устной речи</a:t>
            </a:r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2920" y="1741633"/>
            <a:ext cx="11712102" cy="4788869"/>
          </a:xfrm>
        </p:spPr>
        <p:txBody>
          <a:bodyPr>
            <a:normAutofit/>
          </a:bodyPr>
          <a:lstStyle/>
          <a:p>
            <a:r>
              <a:rPr lang="ru-RU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Слова-паразиты: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часто используются, когда человек не знает, что сказать дальше или пытается заполнить паузу в речи. «типа", «просто", "так сказать", "понимаете", "в общем", "как бы", "вот".</a:t>
            </a:r>
          </a:p>
          <a:p>
            <a:r>
              <a:rPr lang="ru-RU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b="1" dirty="0" err="1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Хезитация</a:t>
            </a:r>
            <a:r>
              <a:rPr lang="ru-RU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(Запинание)</a:t>
            </a:r>
            <a:r>
              <a:rPr lang="cs-CZ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- </a:t>
            </a:r>
            <a:r>
              <a:rPr lang="ru-RU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это речевое нарушение, при котором человек повторяет звуки, слоги, слова или фразы, что приводит к нарушению плавности речи. Это может происходить из-за физиологических особенностей или эмоционального напряжения</a:t>
            </a:r>
          </a:p>
          <a:p>
            <a:r>
              <a:rPr lang="ru-RU" b="1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Оговорки</a:t>
            </a:r>
            <a:r>
              <a:rPr lang="ru-RU" dirty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- слово, фраза, ошибочно сказанные вместо других, нужных. Например, он может сказать: "Я имею в виду, что... ", "Извините, я не совсем верно выразился...", "Я хотел сказать, что...". </a:t>
            </a:r>
          </a:p>
          <a:p>
            <a:r>
              <a:rPr kumimoji="0" lang="ru-RU" altLang="cs-CZ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kumimoji="0" lang="ru-RU" altLang="cs-CZ" sz="2000" b="1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Самоисправления</a:t>
            </a:r>
            <a:r>
              <a:rPr kumimoji="0" lang="ru-RU" altLang="cs-CZ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- оратор начинает говорить что-то, а затем исправляет себя, передумывает или меняет свое мнение. Например: "Я думаю, что это не правильно... Нет, на самом деле это не так... Я хочу сказать, что</a:t>
            </a:r>
            <a:r>
              <a:rPr kumimoji="0" lang="cs-CZ" altLang="cs-CZ" sz="20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...". </a:t>
            </a:r>
            <a:endParaRPr kumimoji="0" lang="ru-RU" altLang="cs-CZ" sz="20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4749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36902" y="77642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ECECE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0" i="0" dirty="0">
                <a:solidFill>
                  <a:srgbClr val="ECECE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ечевые дефекты в устной речи</a:t>
            </a:r>
            <a:endParaRPr lang="cs-CZ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56668" y="1305751"/>
            <a:ext cx="11000100" cy="5140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98375" rIns="0" bIns="198375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defTabSz="914400">
              <a:buClrTx/>
              <a:buSzTx/>
              <a:buNone/>
            </a:pPr>
            <a:endParaRPr lang="ru-RU" altLang="cs-CZ" sz="1800" dirty="0">
              <a:solidFill>
                <a:srgbClr val="00000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defTabSz="914400">
              <a:buClrTx/>
              <a:buSzTx/>
              <a:buFont typeface="Wingdings" panose="05000000000000000000" pitchFamily="2" charset="2"/>
              <a:buChar char="v"/>
            </a:pP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1800" b="1" dirty="0">
                <a:ea typeface="Arial Unicode MS" panose="020B0604020202020204" pitchFamily="34" charset="-128"/>
                <a:cs typeface="Arial" panose="020B0604020202020204" pitchFamily="34" charset="0"/>
              </a:rPr>
              <a:t>Повторы</a:t>
            </a: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 - оратор повторяет слова или фразы несколько раз подряд. Повторы могут быть вызваны стрессом, нервозностью или недостаточной подготовкой. Например: "Это очень важно, это очень важно..." или "Я хочу подчеркнуть, что... Я хочу подчеркнуть, что...".</a:t>
            </a:r>
          </a:p>
          <a:p>
            <a:pPr marL="0" indent="0" defTabSz="914400">
              <a:buClrTx/>
              <a:buSzTx/>
              <a:buNone/>
            </a:pPr>
            <a:endParaRPr lang="ru-RU" sz="1800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defTabSz="914400">
              <a:buClrTx/>
              <a:buSzTx/>
              <a:buFont typeface="Wingdings" panose="05000000000000000000" pitchFamily="2" charset="2"/>
              <a:buChar char="v"/>
            </a:pP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1800" b="1" dirty="0">
                <a:ea typeface="Arial Unicode MS" panose="020B0604020202020204" pitchFamily="34" charset="-128"/>
                <a:cs typeface="Arial" panose="020B0604020202020204" pitchFamily="34" charset="0"/>
              </a:rPr>
              <a:t>Интонационные паузы </a:t>
            </a: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- это моменты в устной речи, когда говорящий делает паузы или останавливается на определенных участках предложения или фразы, изменяя интонацию или тон голоса. Эти паузы могут возникать из-за различных причин, таких как размышления, поиска подходящих слов или фраз, или необходимости выделения ключевых идей. Однако чрезмерное использование или неправильное размещение интонационных пауз может затруднить понимание или привести к недостаточной четкости и ясности в выражении мыслей.</a:t>
            </a:r>
          </a:p>
          <a:p>
            <a:pPr defTabSz="914400">
              <a:buClrTx/>
              <a:buSzTx/>
              <a:buFont typeface="Wingdings" panose="05000000000000000000" pitchFamily="2" charset="2"/>
              <a:buChar char="v"/>
            </a:pPr>
            <a:endParaRPr lang="ru-RU" sz="1800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defTabSz="914400">
              <a:buClrTx/>
              <a:buSzTx/>
              <a:buFont typeface="Wingdings" panose="05000000000000000000" pitchFamily="2" charset="2"/>
              <a:buChar char="v"/>
            </a:pP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r>
              <a:rPr lang="ru-RU" sz="1800" b="1" dirty="0">
                <a:ea typeface="Arial Unicode MS" panose="020B0604020202020204" pitchFamily="34" charset="-128"/>
                <a:cs typeface="Arial" panose="020B0604020202020204" pitchFamily="34" charset="0"/>
              </a:rPr>
              <a:t>Недостаточная громкость и ясность речи </a:t>
            </a:r>
            <a:r>
              <a:rPr lang="ru-RU" sz="1800" dirty="0">
                <a:ea typeface="Arial Unicode MS" panose="020B0604020202020204" pitchFamily="34" charset="-128"/>
                <a:cs typeface="Arial" panose="020B0604020202020204" pitchFamily="34" charset="0"/>
              </a:rPr>
              <a:t>- оратор может говорить слишком тихо или неразборчиво, что затрудняет понимание высказывания. Также может возникать проблема с пониманием, если оратор говорит с акцентом </a:t>
            </a:r>
          </a:p>
          <a:p>
            <a:pPr defTabSz="914400">
              <a:buClrTx/>
              <a:buSzTx/>
            </a:pPr>
            <a:endParaRPr lang="ru-RU" altLang="cs-CZ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4200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403" y="159798"/>
            <a:ext cx="11007453" cy="706964"/>
          </a:xfrm>
        </p:spPr>
        <p:txBody>
          <a:bodyPr/>
          <a:lstStyle/>
          <a:p>
            <a:pPr algn="ctr"/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Анализ видео</a:t>
            </a:r>
            <a:endParaRPr lang="cs-CZ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81583" y="1529301"/>
            <a:ext cx="11828834" cy="55255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Форма</a:t>
            </a:r>
            <a:r>
              <a:rPr 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Устная</a:t>
            </a:r>
          </a:p>
          <a:p>
            <a:pPr marL="0" indent="0">
              <a:buNone/>
            </a:pP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Жанр: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Монолог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Стиль</a:t>
            </a:r>
            <a:r>
              <a:rPr 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Разговорный</a:t>
            </a:r>
            <a:endParaRPr lang="en-US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b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b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Подстиль</a:t>
            </a:r>
            <a:r>
              <a:rPr 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Информационный</a:t>
            </a:r>
          </a:p>
          <a:p>
            <a:pPr marL="0" indent="0">
              <a:buNone/>
            </a:pP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0" indent="0">
              <a:buNone/>
            </a:pPr>
            <a:r>
              <a:rPr lang="ru-RU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Видео</a:t>
            </a:r>
            <a:r>
              <a:rPr lang="en-US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cs-CZ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https://www.youtube.com/watch?v=S96JqhrTQJU&amp;ab_channel=</a:t>
            </a:r>
            <a:r>
              <a:rPr lang="ru-RU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ЭллинаДейли%2</a:t>
            </a:r>
            <a:r>
              <a:rPr lang="cs-CZ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FEllinaDaily</a:t>
            </a: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23693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970</TotalTime>
  <Words>1573</Words>
  <Application>Microsoft Office PowerPoint</Application>
  <PresentationFormat>Широкоэкранный</PresentationFormat>
  <Paragraphs>93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Arial Unicode MS</vt:lpstr>
      <vt:lpstr>Bahnschrift</vt:lpstr>
      <vt:lpstr>Bahnschrift SemiBold</vt:lpstr>
      <vt:lpstr>Century Gothic</vt:lpstr>
      <vt:lpstr>Wingdings</vt:lpstr>
      <vt:lpstr>Wingdings 3</vt:lpstr>
      <vt:lpstr>Ион</vt:lpstr>
      <vt:lpstr>Речевые ошибки  в подготовленной  и неподготовленной устной речи на примере анализа видео- или аудиозаписи</vt:lpstr>
      <vt:lpstr>Устная речь</vt:lpstr>
      <vt:lpstr>Виды устной речи</vt:lpstr>
      <vt:lpstr>Виды речевых ошибок</vt:lpstr>
      <vt:lpstr>Презентация PowerPoint</vt:lpstr>
      <vt:lpstr>Речевые дефекты в устной речи </vt:lpstr>
      <vt:lpstr>Речевые дефекты в устной речи</vt:lpstr>
      <vt:lpstr>Речевые дефекты в устной речи</vt:lpstr>
      <vt:lpstr>Анализ видео</vt:lpstr>
      <vt:lpstr>Речевые особенности и ошибки в видеозаписи</vt:lpstr>
      <vt:lpstr>Заключение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неподготовленной устной речи в современных видеожанрах</dc:title>
  <dc:creator>ACER</dc:creator>
  <cp:lastModifiedBy>Papuass Papuass</cp:lastModifiedBy>
  <cp:revision>65</cp:revision>
  <dcterms:created xsi:type="dcterms:W3CDTF">2023-03-25T13:52:53Z</dcterms:created>
  <dcterms:modified xsi:type="dcterms:W3CDTF">2024-03-18T10:24:54Z</dcterms:modified>
</cp:coreProperties>
</file>