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svg" ContentType="image/sv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8288000" cy="10287000"/>
  <p:notesSz cx="6858000" cy="9144000"/>
  <p:embeddedFontLs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Lora Bold" charset="-52"/>
      <p:regular r:id="rId18"/>
    </p:embeddedFont>
    <p:embeddedFont>
      <p:font typeface="Lora" charset="-52"/>
      <p:regular r:id="rId19"/>
    </p:embeddedFont>
    <p:embeddedFont>
      <p:font typeface="Lora Italics" charset="-52"/>
      <p:regular r:id="rId20"/>
    </p:embeddedFont>
    <p:embeddedFont>
      <p:font typeface="Lora Bold Italics" charset="-52"/>
      <p:regular r:id="rId21"/>
    </p:embeddedFont>
    <p:embeddedFont>
      <p:font typeface="Courier Prime" charset="0"/>
      <p:regular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5" d="100"/>
          <a:sy n="55" d="100"/>
        </p:scale>
        <p:origin x="-658" y="-3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3" Type="http://schemas.openxmlformats.org/officeDocument/2006/relationships/image" Target="../media/image13.png"/><Relationship Id="rId7" Type="http://schemas.openxmlformats.org/officeDocument/2006/relationships/image" Target="../media/image16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svg"/><Relationship Id="rId11" Type="http://schemas.openxmlformats.org/officeDocument/2006/relationships/image" Target="../media/image18.png"/><Relationship Id="rId5" Type="http://schemas.openxmlformats.org/officeDocument/2006/relationships/image" Target="../media/image15.png"/><Relationship Id="rId10" Type="http://schemas.openxmlformats.org/officeDocument/2006/relationships/image" Target="../media/image24.svg"/><Relationship Id="rId4" Type="http://schemas.openxmlformats.org/officeDocument/2006/relationships/image" Target="../media/image14.jpeg"/><Relationship Id="rId9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svg"/><Relationship Id="rId3" Type="http://schemas.openxmlformats.org/officeDocument/2006/relationships/image" Target="../media/image20.png"/><Relationship Id="rId7" Type="http://schemas.openxmlformats.org/officeDocument/2006/relationships/image" Target="../media/image2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svg"/><Relationship Id="rId5" Type="http://schemas.openxmlformats.org/officeDocument/2006/relationships/image" Target="../media/image21.png"/><Relationship Id="rId4" Type="http://schemas.openxmlformats.org/officeDocument/2006/relationships/image" Target="../media/image28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sv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sv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/>
            <a:stretch>
              <a:fillRect t="-9160" b="-9160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648200" y="1706869"/>
            <a:ext cx="13445638" cy="6213874"/>
            <a:chOff x="0" y="0"/>
            <a:chExt cx="1473162" cy="680819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473162" cy="680819"/>
            </a:xfrm>
            <a:custGeom>
              <a:avLst/>
              <a:gdLst/>
              <a:ahLst/>
              <a:cxnLst/>
              <a:rect l="l" t="t" r="r" b="b"/>
              <a:pathLst>
                <a:path w="1473162" h="680819">
                  <a:moveTo>
                    <a:pt x="0" y="0"/>
                  </a:moveTo>
                  <a:lnTo>
                    <a:pt x="1473162" y="0"/>
                  </a:lnTo>
                  <a:lnTo>
                    <a:pt x="1473162" y="680819"/>
                  </a:lnTo>
                  <a:lnTo>
                    <a:pt x="0" y="680819"/>
                  </a:lnTo>
                  <a:close/>
                </a:path>
              </a:pathLst>
            </a:custGeom>
            <a:solidFill>
              <a:srgbClr val="79A787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95250"/>
              <a:ext cx="1473162" cy="7760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3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028700" y="1299457"/>
            <a:ext cx="13584235" cy="6094612"/>
            <a:chOff x="0" y="0"/>
            <a:chExt cx="1488348" cy="667752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488348" cy="667752"/>
            </a:xfrm>
            <a:custGeom>
              <a:avLst/>
              <a:gdLst/>
              <a:ahLst/>
              <a:cxnLst/>
              <a:rect l="l" t="t" r="r" b="b"/>
              <a:pathLst>
                <a:path w="1488348" h="667752">
                  <a:moveTo>
                    <a:pt x="0" y="0"/>
                  </a:moveTo>
                  <a:lnTo>
                    <a:pt x="1488348" y="0"/>
                  </a:lnTo>
                  <a:lnTo>
                    <a:pt x="1488348" y="667752"/>
                  </a:lnTo>
                  <a:lnTo>
                    <a:pt x="0" y="667752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95250"/>
              <a:ext cx="1488348" cy="76300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>
                <a:lnSpc>
                  <a:spcPts val="3213"/>
                </a:lnSpc>
              </a:pPr>
              <a:endParaRPr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1164651" y="3499864"/>
            <a:ext cx="13731547" cy="13139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043"/>
              </a:lnSpc>
            </a:pPr>
            <a:r>
              <a:rPr lang="en-US" sz="5199">
                <a:solidFill>
                  <a:srgbClr val="000000"/>
                </a:solidFill>
                <a:latin typeface="Lora Bold"/>
              </a:rPr>
              <a:t>УСТНЫЕ ЖАНРЫ РЕЧЕВОГО ОБЩЕНИЯ В ДЕЛОВОЙ СФЕРЕ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164651" y="5719298"/>
            <a:ext cx="12893180" cy="6781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640"/>
              </a:lnSpc>
            </a:pPr>
            <a:r>
              <a:rPr lang="en-US" sz="2400">
                <a:solidFill>
                  <a:srgbClr val="000000"/>
                </a:solidFill>
                <a:latin typeface="Lora"/>
              </a:rPr>
              <a:t>АНГЕЛИНА КРАСНОВА </a:t>
            </a:r>
          </a:p>
          <a:p>
            <a:pPr>
              <a:lnSpc>
                <a:spcPts val="2640"/>
              </a:lnSpc>
            </a:pPr>
            <a:endParaRPr/>
          </a:p>
        </p:txBody>
      </p:sp>
      <p:sp>
        <p:nvSpPr>
          <p:cNvPr id="11" name="TextBox 11"/>
          <p:cNvSpPr txBox="1"/>
          <p:nvPr/>
        </p:nvSpPr>
        <p:spPr>
          <a:xfrm>
            <a:off x="6547628" y="1824975"/>
            <a:ext cx="13856137" cy="3835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80"/>
              </a:lnSpc>
              <a:spcBef>
                <a:spcPct val="0"/>
              </a:spcBef>
            </a:pPr>
            <a:r>
              <a:rPr lang="en-US" sz="2000" spc="-60">
                <a:solidFill>
                  <a:srgbClr val="000000"/>
                </a:solidFill>
                <a:latin typeface="Lora"/>
              </a:rPr>
              <a:t>KGS/MPR 2024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51231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/>
            <a:stretch>
              <a:fillRect t="-9244" b="-9244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-1454910" y="-603772"/>
            <a:ext cx="4967219" cy="11216898"/>
            <a:chOff x="0" y="0"/>
            <a:chExt cx="2117230" cy="478109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117230" cy="4781095"/>
            </a:xfrm>
            <a:custGeom>
              <a:avLst/>
              <a:gdLst/>
              <a:ahLst/>
              <a:cxnLst/>
              <a:rect l="l" t="t" r="r" b="b"/>
              <a:pathLst>
                <a:path w="2117230" h="4781095">
                  <a:moveTo>
                    <a:pt x="0" y="0"/>
                  </a:moveTo>
                  <a:lnTo>
                    <a:pt x="2117230" y="0"/>
                  </a:lnTo>
                  <a:lnTo>
                    <a:pt x="2117230" y="4781095"/>
                  </a:lnTo>
                  <a:lnTo>
                    <a:pt x="0" y="4781095"/>
                  </a:lnTo>
                  <a:close/>
                </a:path>
              </a:pathLst>
            </a:custGeom>
            <a:solidFill>
              <a:srgbClr val="688A92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95250"/>
              <a:ext cx="2117230" cy="487634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3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534679" y="4813713"/>
            <a:ext cx="16931939" cy="5310019"/>
            <a:chOff x="0" y="0"/>
            <a:chExt cx="1855137" cy="581789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855137" cy="581789"/>
            </a:xfrm>
            <a:custGeom>
              <a:avLst/>
              <a:gdLst/>
              <a:ahLst/>
              <a:cxnLst/>
              <a:rect l="l" t="t" r="r" b="b"/>
              <a:pathLst>
                <a:path w="1855137" h="581789">
                  <a:moveTo>
                    <a:pt x="0" y="0"/>
                  </a:moveTo>
                  <a:lnTo>
                    <a:pt x="1855137" y="0"/>
                  </a:lnTo>
                  <a:lnTo>
                    <a:pt x="1855137" y="581789"/>
                  </a:lnTo>
                  <a:lnTo>
                    <a:pt x="0" y="581789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95250"/>
              <a:ext cx="1855137" cy="67703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3"/>
                </a:lnSpc>
              </a:pPr>
              <a:endParaRPr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534679" y="4970685"/>
            <a:ext cx="16931939" cy="53747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99"/>
              </a:lnSpc>
            </a:pPr>
            <a:r>
              <a:rPr lang="en-US" sz="2499" u="sng" spc="-74">
                <a:solidFill>
                  <a:srgbClr val="000000"/>
                </a:solidFill>
                <a:latin typeface="Lora"/>
              </a:rPr>
              <a:t>Перебивание собеседника</a:t>
            </a:r>
            <a:r>
              <a:rPr lang="en-US" sz="2499" spc="-74">
                <a:solidFill>
                  <a:srgbClr val="000000"/>
                </a:solidFill>
                <a:latin typeface="Lora"/>
              </a:rPr>
              <a:t> — это один из способов продемонстрировать доминирование в коммуникации</a:t>
            </a:r>
          </a:p>
          <a:p>
            <a:pPr>
              <a:lnSpc>
                <a:spcPts val="3899"/>
              </a:lnSpc>
            </a:pPr>
            <a:r>
              <a:rPr lang="en-US" sz="2499" u="sng" spc="-74">
                <a:solidFill>
                  <a:srgbClr val="000000"/>
                </a:solidFill>
                <a:latin typeface="Lora"/>
              </a:rPr>
              <a:t>Повышенный тон</a:t>
            </a:r>
            <a:r>
              <a:rPr lang="en-US" sz="2499" spc="-74">
                <a:solidFill>
                  <a:srgbClr val="000000"/>
                </a:solidFill>
                <a:latin typeface="Lora"/>
              </a:rPr>
              <a:t> — способ быть услышанным, демонстрация силы своих аргументов, слов</a:t>
            </a:r>
          </a:p>
          <a:p>
            <a:pPr>
              <a:lnSpc>
                <a:spcPts val="3899"/>
              </a:lnSpc>
            </a:pPr>
            <a:r>
              <a:rPr lang="en-US" sz="2499" u="sng" spc="-74">
                <a:solidFill>
                  <a:srgbClr val="000000"/>
                </a:solidFill>
                <a:latin typeface="Lora"/>
              </a:rPr>
              <a:t>Прессинг, орграничения, непростые условия, напрежённость</a:t>
            </a:r>
          </a:p>
          <a:p>
            <a:pPr>
              <a:lnSpc>
                <a:spcPts val="3899"/>
              </a:lnSpc>
            </a:pPr>
            <a:r>
              <a:rPr lang="en-US" sz="2499" u="sng" spc="-74">
                <a:solidFill>
                  <a:srgbClr val="000000"/>
                </a:solidFill>
                <a:latin typeface="Lora"/>
              </a:rPr>
              <a:t>Жестикуляция, мимика, эмоции</a:t>
            </a:r>
            <a:r>
              <a:rPr lang="en-US" sz="2499" spc="-74">
                <a:solidFill>
                  <a:srgbClr val="000000"/>
                </a:solidFill>
                <a:latin typeface="Lora"/>
              </a:rPr>
              <a:t> - язык тела, невербалика</a:t>
            </a:r>
          </a:p>
          <a:p>
            <a:pPr>
              <a:lnSpc>
                <a:spcPts val="3899"/>
              </a:lnSpc>
            </a:pPr>
            <a:r>
              <a:rPr lang="en-US" sz="2499" u="sng" spc="-74">
                <a:solidFill>
                  <a:srgbClr val="000000"/>
                </a:solidFill>
                <a:latin typeface="Lora"/>
              </a:rPr>
              <a:t>Высмеивание, некое обесценивание, неумение слушать</a:t>
            </a:r>
          </a:p>
          <a:p>
            <a:pPr>
              <a:lnSpc>
                <a:spcPts val="3899"/>
              </a:lnSpc>
            </a:pPr>
            <a:endParaRPr/>
          </a:p>
          <a:p>
            <a:pPr>
              <a:lnSpc>
                <a:spcPts val="3899"/>
              </a:lnSpc>
            </a:pPr>
            <a:r>
              <a:rPr lang="en-US" sz="2499" spc="-74">
                <a:solidFill>
                  <a:srgbClr val="000000"/>
                </a:solidFill>
                <a:latin typeface="Lora"/>
              </a:rPr>
              <a:t>Вывод: данный пример иллюстрирует диалог, частично подготовленный, с несоблюдением некоторой строгости, а так же формальности, присущей деловой речи и деловому разговору. Важнейшим аспектом для благоприятного разрешения ситуации послужили: внешний вид, доброжелательность (приветствие-прощание, телесный контакт- рукопожатие), вежливость (канцеляризмы, благодарность), знание материала, умение найти компромисс, эмпатия.</a:t>
            </a:r>
          </a:p>
          <a:p>
            <a:pPr algn="l">
              <a:lnSpc>
                <a:spcPts val="4367"/>
              </a:lnSpc>
            </a:pPr>
            <a:endParaRPr/>
          </a:p>
        </p:txBody>
      </p:sp>
      <p:sp>
        <p:nvSpPr>
          <p:cNvPr id="10" name="TextBox 10"/>
          <p:cNvSpPr txBox="1"/>
          <p:nvPr/>
        </p:nvSpPr>
        <p:spPr>
          <a:xfrm>
            <a:off x="-228600" y="4305300"/>
            <a:ext cx="4045710" cy="5025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63"/>
              </a:lnSpc>
              <a:spcBef>
                <a:spcPct val="0"/>
              </a:spcBef>
            </a:pPr>
            <a:r>
              <a:rPr lang="en-US" sz="2700" spc="-77" dirty="0" err="1">
                <a:solidFill>
                  <a:srgbClr val="000000"/>
                </a:solidFill>
                <a:latin typeface="Lora Bold"/>
              </a:rPr>
              <a:t>Другие</a:t>
            </a:r>
            <a:r>
              <a:rPr lang="en-US" sz="2700" spc="-77" dirty="0">
                <a:solidFill>
                  <a:srgbClr val="000000"/>
                </a:solidFill>
                <a:latin typeface="Lora Bold"/>
              </a:rPr>
              <a:t> </a:t>
            </a:r>
            <a:r>
              <a:rPr lang="en-US" sz="2700" spc="-77" dirty="0" err="1">
                <a:solidFill>
                  <a:srgbClr val="000000"/>
                </a:solidFill>
                <a:latin typeface="Lora Bold"/>
              </a:rPr>
              <a:t>особенности</a:t>
            </a:r>
            <a:r>
              <a:rPr lang="en-US" sz="2700" spc="-77" dirty="0">
                <a:solidFill>
                  <a:srgbClr val="000000"/>
                </a:solidFill>
                <a:latin typeface="Lora Bold"/>
              </a:rPr>
              <a:t>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8374756" y="494040"/>
            <a:ext cx="1296733" cy="9298921"/>
            <a:chOff x="0" y="0"/>
            <a:chExt cx="552720" cy="396357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52720" cy="3963576"/>
            </a:xfrm>
            <a:custGeom>
              <a:avLst/>
              <a:gdLst/>
              <a:ahLst/>
              <a:cxnLst/>
              <a:rect l="l" t="t" r="r" b="b"/>
              <a:pathLst>
                <a:path w="552720" h="3963576">
                  <a:moveTo>
                    <a:pt x="0" y="0"/>
                  </a:moveTo>
                  <a:lnTo>
                    <a:pt x="552720" y="0"/>
                  </a:lnTo>
                  <a:lnTo>
                    <a:pt x="552720" y="3963576"/>
                  </a:lnTo>
                  <a:lnTo>
                    <a:pt x="0" y="3963576"/>
                  </a:lnTo>
                  <a:close/>
                </a:path>
              </a:pathLst>
            </a:custGeom>
            <a:solidFill>
              <a:srgbClr val="688A92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95250"/>
              <a:ext cx="552720" cy="405882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3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0077137" y="2819180"/>
            <a:ext cx="7859428" cy="6847044"/>
            <a:chOff x="0" y="0"/>
            <a:chExt cx="746113" cy="65000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746113" cy="650005"/>
            </a:xfrm>
            <a:custGeom>
              <a:avLst/>
              <a:gdLst/>
              <a:ahLst/>
              <a:cxnLst/>
              <a:rect l="l" t="t" r="r" b="b"/>
              <a:pathLst>
                <a:path w="746113" h="650005">
                  <a:moveTo>
                    <a:pt x="0" y="0"/>
                  </a:moveTo>
                  <a:lnTo>
                    <a:pt x="746113" y="0"/>
                  </a:lnTo>
                  <a:lnTo>
                    <a:pt x="746113" y="650005"/>
                  </a:lnTo>
                  <a:lnTo>
                    <a:pt x="0" y="650005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95250"/>
              <a:ext cx="746113" cy="74525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3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9909614" y="2197383"/>
            <a:ext cx="7666090" cy="7060917"/>
            <a:chOff x="0" y="0"/>
            <a:chExt cx="727759" cy="670309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727759" cy="670309"/>
            </a:xfrm>
            <a:custGeom>
              <a:avLst/>
              <a:gdLst/>
              <a:ahLst/>
              <a:cxnLst/>
              <a:rect l="l" t="t" r="r" b="b"/>
              <a:pathLst>
                <a:path w="727759" h="670309">
                  <a:moveTo>
                    <a:pt x="0" y="0"/>
                  </a:moveTo>
                  <a:lnTo>
                    <a:pt x="727759" y="0"/>
                  </a:lnTo>
                  <a:lnTo>
                    <a:pt x="727759" y="670309"/>
                  </a:lnTo>
                  <a:lnTo>
                    <a:pt x="0" y="670309"/>
                  </a:lnTo>
                  <a:close/>
                </a:path>
              </a:pathLst>
            </a:custGeom>
            <a:solidFill>
              <a:srgbClr val="FFFCF3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95250"/>
              <a:ext cx="727759" cy="7655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3"/>
                </a:lnSpc>
              </a:pPr>
              <a:endParaRPr/>
            </a:p>
          </p:txBody>
        </p:sp>
      </p:grpSp>
      <p:grpSp>
        <p:nvGrpSpPr>
          <p:cNvPr id="11" name="Group 11"/>
          <p:cNvGrpSpPr>
            <a:grpSpLocks noChangeAspect="1"/>
          </p:cNvGrpSpPr>
          <p:nvPr/>
        </p:nvGrpSpPr>
        <p:grpSpPr>
          <a:xfrm rot="-308224">
            <a:off x="107268" y="327820"/>
            <a:ext cx="7683971" cy="8059632"/>
            <a:chOff x="0" y="0"/>
            <a:chExt cx="13716000" cy="14386560"/>
          </a:xfrm>
        </p:grpSpPr>
        <p:sp>
          <p:nvSpPr>
            <p:cNvPr id="12" name="Freeform 12"/>
            <p:cNvSpPr/>
            <p:nvPr/>
          </p:nvSpPr>
          <p:spPr>
            <a:xfrm>
              <a:off x="1430020" y="726440"/>
              <a:ext cx="11457940" cy="10681970"/>
            </a:xfrm>
            <a:custGeom>
              <a:avLst/>
              <a:gdLst/>
              <a:ahLst/>
              <a:cxnLst/>
              <a:rect l="l" t="t" r="r" b="b"/>
              <a:pathLst>
                <a:path w="11457940" h="10681970">
                  <a:moveTo>
                    <a:pt x="11457940" y="10681970"/>
                  </a:moveTo>
                  <a:lnTo>
                    <a:pt x="0" y="10681970"/>
                  </a:lnTo>
                  <a:lnTo>
                    <a:pt x="0" y="0"/>
                  </a:lnTo>
                  <a:lnTo>
                    <a:pt x="11456669" y="0"/>
                  </a:lnTo>
                  <a:lnTo>
                    <a:pt x="11456669" y="10681970"/>
                  </a:lnTo>
                  <a:lnTo>
                    <a:pt x="11457940" y="10681970"/>
                  </a:lnTo>
                  <a:close/>
                </a:path>
              </a:pathLst>
            </a:custGeom>
            <a:blipFill>
              <a:blip r:embed="rId2" cstate="print"/>
              <a:stretch>
                <a:fillRect l="-19781" r="-19781"/>
              </a:stretch>
            </a:blipFill>
          </p:spPr>
        </p:sp>
        <p:sp>
          <p:nvSpPr>
            <p:cNvPr id="13" name="Freeform 13"/>
            <p:cNvSpPr/>
            <p:nvPr/>
          </p:nvSpPr>
          <p:spPr>
            <a:xfrm>
              <a:off x="0" y="0"/>
              <a:ext cx="13716000" cy="14386561"/>
            </a:xfrm>
            <a:custGeom>
              <a:avLst/>
              <a:gdLst/>
              <a:ahLst/>
              <a:cxnLst/>
              <a:rect l="l" t="t" r="r" b="b"/>
              <a:pathLst>
                <a:path w="13716000" h="14386561">
                  <a:moveTo>
                    <a:pt x="13716000" y="14386561"/>
                  </a:moveTo>
                  <a:lnTo>
                    <a:pt x="0" y="14386561"/>
                  </a:lnTo>
                  <a:lnTo>
                    <a:pt x="0" y="0"/>
                  </a:lnTo>
                  <a:lnTo>
                    <a:pt x="13716000" y="0"/>
                  </a:lnTo>
                  <a:lnTo>
                    <a:pt x="13716000" y="14386561"/>
                  </a:lnTo>
                  <a:close/>
                </a:path>
              </a:pathLst>
            </a:custGeom>
            <a:blipFill>
              <a:blip r:embed="rId3" cstate="print"/>
              <a:stretch>
                <a:fillRect l="-412" r="-412"/>
              </a:stretch>
            </a:blipFill>
          </p:spPr>
        </p:sp>
      </p:grpSp>
      <p:grpSp>
        <p:nvGrpSpPr>
          <p:cNvPr id="14" name="Group 14"/>
          <p:cNvGrpSpPr>
            <a:grpSpLocks noChangeAspect="1"/>
          </p:cNvGrpSpPr>
          <p:nvPr/>
        </p:nvGrpSpPr>
        <p:grpSpPr>
          <a:xfrm rot="360858">
            <a:off x="4210336" y="5391099"/>
            <a:ext cx="5001836" cy="5246370"/>
            <a:chOff x="0" y="0"/>
            <a:chExt cx="13716000" cy="14386560"/>
          </a:xfrm>
        </p:grpSpPr>
        <p:sp>
          <p:nvSpPr>
            <p:cNvPr id="15" name="Freeform 15"/>
            <p:cNvSpPr/>
            <p:nvPr/>
          </p:nvSpPr>
          <p:spPr>
            <a:xfrm>
              <a:off x="1430020" y="726440"/>
              <a:ext cx="11457940" cy="10681970"/>
            </a:xfrm>
            <a:custGeom>
              <a:avLst/>
              <a:gdLst/>
              <a:ahLst/>
              <a:cxnLst/>
              <a:rect l="l" t="t" r="r" b="b"/>
              <a:pathLst>
                <a:path w="11457940" h="10681970">
                  <a:moveTo>
                    <a:pt x="11457940" y="10681970"/>
                  </a:moveTo>
                  <a:lnTo>
                    <a:pt x="0" y="10681970"/>
                  </a:lnTo>
                  <a:lnTo>
                    <a:pt x="0" y="0"/>
                  </a:lnTo>
                  <a:lnTo>
                    <a:pt x="11456669" y="0"/>
                  </a:lnTo>
                  <a:lnTo>
                    <a:pt x="11456669" y="10681970"/>
                  </a:lnTo>
                  <a:lnTo>
                    <a:pt x="11457940" y="10681970"/>
                  </a:lnTo>
                  <a:close/>
                </a:path>
              </a:pathLst>
            </a:custGeom>
            <a:blipFill>
              <a:blip r:embed="rId4" cstate="print"/>
              <a:stretch>
                <a:fillRect l="-35477" r="-35477"/>
              </a:stretch>
            </a:blipFill>
          </p:spPr>
        </p:sp>
        <p:sp>
          <p:nvSpPr>
            <p:cNvPr id="16" name="Freeform 16"/>
            <p:cNvSpPr/>
            <p:nvPr/>
          </p:nvSpPr>
          <p:spPr>
            <a:xfrm>
              <a:off x="0" y="0"/>
              <a:ext cx="13716000" cy="14386561"/>
            </a:xfrm>
            <a:custGeom>
              <a:avLst/>
              <a:gdLst/>
              <a:ahLst/>
              <a:cxnLst/>
              <a:rect l="l" t="t" r="r" b="b"/>
              <a:pathLst>
                <a:path w="13716000" h="14386561">
                  <a:moveTo>
                    <a:pt x="13716000" y="14386561"/>
                  </a:moveTo>
                  <a:lnTo>
                    <a:pt x="0" y="14386561"/>
                  </a:lnTo>
                  <a:lnTo>
                    <a:pt x="0" y="0"/>
                  </a:lnTo>
                  <a:lnTo>
                    <a:pt x="13716000" y="0"/>
                  </a:lnTo>
                  <a:lnTo>
                    <a:pt x="13716000" y="14386561"/>
                  </a:lnTo>
                  <a:close/>
                </a:path>
              </a:pathLst>
            </a:custGeom>
            <a:blipFill>
              <a:blip r:embed="rId3" cstate="print"/>
              <a:stretch>
                <a:fillRect l="-412" r="-412"/>
              </a:stretch>
            </a:blipFill>
          </p:spPr>
        </p:sp>
      </p:grpSp>
      <p:sp>
        <p:nvSpPr>
          <p:cNvPr id="17" name="Freeform 17"/>
          <p:cNvSpPr/>
          <p:nvPr/>
        </p:nvSpPr>
        <p:spPr>
          <a:xfrm rot="-135201">
            <a:off x="7595971" y="5143500"/>
            <a:ext cx="778786" cy="709403"/>
          </a:xfrm>
          <a:custGeom>
            <a:avLst/>
            <a:gdLst/>
            <a:ahLst/>
            <a:cxnLst/>
            <a:rect l="l" t="t" r="r" b="b"/>
            <a:pathLst>
              <a:path w="778786" h="709403">
                <a:moveTo>
                  <a:pt x="0" y="0"/>
                </a:moveTo>
                <a:lnTo>
                  <a:pt x="778785" y="0"/>
                </a:lnTo>
                <a:lnTo>
                  <a:pt x="778785" y="709403"/>
                </a:lnTo>
                <a:lnTo>
                  <a:pt x="0" y="709403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print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3559860" y="320644"/>
            <a:ext cx="1056826" cy="962673"/>
          </a:xfrm>
          <a:custGeom>
            <a:avLst/>
            <a:gdLst/>
            <a:ahLst/>
            <a:cxnLst/>
            <a:rect l="l" t="t" r="r" b="b"/>
            <a:pathLst>
              <a:path w="1056826" h="962673">
                <a:moveTo>
                  <a:pt x="0" y="0"/>
                </a:moveTo>
                <a:lnTo>
                  <a:pt x="1056826" y="0"/>
                </a:lnTo>
                <a:lnTo>
                  <a:pt x="1056826" y="962673"/>
                </a:lnTo>
                <a:lnTo>
                  <a:pt x="0" y="962673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print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10077137" y="2197383"/>
            <a:ext cx="7468841" cy="7468841"/>
          </a:xfrm>
          <a:custGeom>
            <a:avLst/>
            <a:gdLst/>
            <a:ahLst/>
            <a:cxnLst/>
            <a:rect l="l" t="t" r="r" b="b"/>
            <a:pathLst>
              <a:path w="7468841" h="7468841">
                <a:moveTo>
                  <a:pt x="0" y="0"/>
                </a:moveTo>
                <a:lnTo>
                  <a:pt x="7468841" y="0"/>
                </a:lnTo>
                <a:lnTo>
                  <a:pt x="7468841" y="7468841"/>
                </a:lnTo>
                <a:lnTo>
                  <a:pt x="0" y="7468841"/>
                </a:lnTo>
                <a:lnTo>
                  <a:pt x="0" y="0"/>
                </a:lnTo>
                <a:close/>
              </a:path>
            </a:pathLst>
          </a:custGeom>
          <a:blipFill>
            <a:blip r:embed="rId7" cstate="print"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 rot="2930586">
            <a:off x="10186939" y="1361994"/>
            <a:ext cx="523702" cy="2133601"/>
          </a:xfrm>
          <a:custGeom>
            <a:avLst/>
            <a:gdLst/>
            <a:ahLst/>
            <a:cxnLst/>
            <a:rect l="l" t="t" r="r" b="b"/>
            <a:pathLst>
              <a:path w="523702" h="2133601">
                <a:moveTo>
                  <a:pt x="0" y="0"/>
                </a:moveTo>
                <a:lnTo>
                  <a:pt x="523703" y="0"/>
                </a:lnTo>
                <a:lnTo>
                  <a:pt x="523703" y="2133601"/>
                </a:lnTo>
                <a:lnTo>
                  <a:pt x="0" y="2133601"/>
                </a:lnTo>
                <a:lnTo>
                  <a:pt x="0" y="0"/>
                </a:lnTo>
                <a:close/>
              </a:path>
            </a:pathLst>
          </a:custGeom>
          <a:blipFill>
            <a:blip r:embed="rId9" cstate="print">
              <a:extLst>
                <a:ext uri="{96DAC541-7B7A-43D3-8B79-37D633B846F1}">
                  <asvg:svgBlip xmlns=""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 rot="6546017">
            <a:off x="16539313" y="8503296"/>
            <a:ext cx="1389978" cy="1023371"/>
          </a:xfrm>
          <a:custGeom>
            <a:avLst/>
            <a:gdLst/>
            <a:ahLst/>
            <a:cxnLst/>
            <a:rect l="l" t="t" r="r" b="b"/>
            <a:pathLst>
              <a:path w="1389978" h="1023371">
                <a:moveTo>
                  <a:pt x="0" y="0"/>
                </a:moveTo>
                <a:lnTo>
                  <a:pt x="1389978" y="0"/>
                </a:lnTo>
                <a:lnTo>
                  <a:pt x="1389978" y="1023372"/>
                </a:lnTo>
                <a:lnTo>
                  <a:pt x="0" y="1023372"/>
                </a:lnTo>
                <a:lnTo>
                  <a:pt x="0" y="0"/>
                </a:lnTo>
                <a:close/>
              </a:path>
            </a:pathLst>
          </a:custGeom>
          <a:blipFill>
            <a:blip r:embed="rId11" cstate="print"/>
            <a:stretch>
              <a:fillRect/>
            </a:stretch>
          </a:blipFill>
        </p:spPr>
      </p:sp>
      <p:sp>
        <p:nvSpPr>
          <p:cNvPr id="22" name="TextBox 22"/>
          <p:cNvSpPr txBox="1"/>
          <p:nvPr/>
        </p:nvSpPr>
        <p:spPr>
          <a:xfrm>
            <a:off x="10829578" y="249882"/>
            <a:ext cx="6220659" cy="3930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80"/>
              </a:lnSpc>
              <a:spcBef>
                <a:spcPct val="0"/>
              </a:spcBef>
            </a:pPr>
            <a:r>
              <a:rPr lang="en-US" sz="2000" spc="-60">
                <a:solidFill>
                  <a:srgbClr val="000000"/>
                </a:solidFill>
                <a:latin typeface="Courier Prime"/>
              </a:rPr>
              <a:t>https://www.youtube.com/watch?v=BioWaoqDo9I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0106862" y="706730"/>
            <a:ext cx="7666090" cy="3930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80"/>
              </a:lnSpc>
              <a:spcBef>
                <a:spcPct val="0"/>
              </a:spcBef>
            </a:pPr>
            <a:r>
              <a:rPr lang="en-US" sz="2000" spc="-60">
                <a:solidFill>
                  <a:srgbClr val="000000"/>
                </a:solidFill>
                <a:latin typeface="Courier Prime"/>
              </a:rPr>
              <a:t>https://www.youtube.com/watch?v=HfNMTukFMjQ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10106862" y="2876355"/>
            <a:ext cx="7266738" cy="68223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561"/>
              </a:lnSpc>
              <a:spcBef>
                <a:spcPct val="0"/>
              </a:spcBef>
            </a:pPr>
            <a:r>
              <a:rPr lang="en-US" sz="2171" spc="-65" dirty="0" err="1">
                <a:solidFill>
                  <a:srgbClr val="000000"/>
                </a:solidFill>
                <a:latin typeface="Courier Prime"/>
              </a:rPr>
              <a:t>устная</a:t>
            </a:r>
            <a:r>
              <a:rPr lang="en-US" sz="2171" spc="-65" dirty="0">
                <a:solidFill>
                  <a:srgbClr val="000000"/>
                </a:solidFill>
                <a:latin typeface="Courier Prime"/>
              </a:rPr>
              <a:t> </a:t>
            </a:r>
            <a:r>
              <a:rPr lang="en-US" sz="2171" spc="-65" dirty="0" err="1">
                <a:solidFill>
                  <a:srgbClr val="000000"/>
                </a:solidFill>
                <a:latin typeface="Courier Prime"/>
              </a:rPr>
              <a:t>деловая</a:t>
            </a:r>
            <a:r>
              <a:rPr lang="en-US" sz="2171" spc="-65" dirty="0">
                <a:solidFill>
                  <a:srgbClr val="000000"/>
                </a:solidFill>
                <a:latin typeface="Courier Prime"/>
              </a:rPr>
              <a:t> </a:t>
            </a:r>
            <a:r>
              <a:rPr lang="en-US" sz="2171" spc="-65" dirty="0" err="1">
                <a:solidFill>
                  <a:srgbClr val="000000"/>
                </a:solidFill>
                <a:latin typeface="Courier Prime"/>
              </a:rPr>
              <a:t>речь</a:t>
            </a:r>
            <a:r>
              <a:rPr lang="en-US" sz="2171" spc="-65" dirty="0">
                <a:solidFill>
                  <a:srgbClr val="000000"/>
                </a:solidFill>
                <a:latin typeface="Courier Prime"/>
              </a:rPr>
              <a:t> - </a:t>
            </a:r>
            <a:r>
              <a:rPr lang="en-US" sz="2171" spc="-65" dirty="0" err="1">
                <a:solidFill>
                  <a:srgbClr val="000000"/>
                </a:solidFill>
                <a:latin typeface="Courier Prime"/>
              </a:rPr>
              <a:t>ústní</a:t>
            </a:r>
            <a:r>
              <a:rPr lang="en-US" sz="2171" spc="-65" dirty="0">
                <a:solidFill>
                  <a:srgbClr val="000000"/>
                </a:solidFill>
                <a:latin typeface="Courier Prime"/>
              </a:rPr>
              <a:t> </a:t>
            </a:r>
            <a:r>
              <a:rPr lang="en-US" sz="2171" spc="-65" dirty="0" err="1">
                <a:solidFill>
                  <a:srgbClr val="000000"/>
                </a:solidFill>
                <a:latin typeface="Courier Prime"/>
              </a:rPr>
              <a:t>obchodní</a:t>
            </a:r>
            <a:r>
              <a:rPr lang="en-US" sz="2171" spc="-65" dirty="0">
                <a:solidFill>
                  <a:srgbClr val="000000"/>
                </a:solidFill>
                <a:latin typeface="Courier Prime"/>
              </a:rPr>
              <a:t> </a:t>
            </a:r>
            <a:r>
              <a:rPr lang="en-US" sz="2171" spc="-65" dirty="0" err="1">
                <a:solidFill>
                  <a:srgbClr val="000000"/>
                </a:solidFill>
                <a:latin typeface="Courier Prime"/>
              </a:rPr>
              <a:t>projev</a:t>
            </a:r>
            <a:endParaRPr lang="en-US" sz="2171" spc="-65" dirty="0">
              <a:solidFill>
                <a:srgbClr val="000000"/>
              </a:solidFill>
              <a:latin typeface="Courier Prime"/>
            </a:endParaRPr>
          </a:p>
          <a:p>
            <a:pPr>
              <a:lnSpc>
                <a:spcPts val="3561"/>
              </a:lnSpc>
              <a:spcBef>
                <a:spcPct val="0"/>
              </a:spcBef>
            </a:pPr>
            <a:r>
              <a:rPr lang="en-US" sz="2171" spc="-65" dirty="0" err="1">
                <a:solidFill>
                  <a:srgbClr val="000000"/>
                </a:solidFill>
                <a:latin typeface="Courier Prime"/>
              </a:rPr>
              <a:t>приветственная</a:t>
            </a:r>
            <a:r>
              <a:rPr lang="en-US" sz="2171" spc="-65" dirty="0">
                <a:solidFill>
                  <a:srgbClr val="000000"/>
                </a:solidFill>
                <a:latin typeface="Courier Prime"/>
              </a:rPr>
              <a:t> </a:t>
            </a:r>
            <a:r>
              <a:rPr lang="en-US" sz="2171" spc="-65" dirty="0" err="1">
                <a:solidFill>
                  <a:srgbClr val="000000"/>
                </a:solidFill>
                <a:latin typeface="Courier Prime"/>
              </a:rPr>
              <a:t>речь</a:t>
            </a:r>
            <a:r>
              <a:rPr lang="en-US" sz="2171" spc="-65" dirty="0">
                <a:solidFill>
                  <a:srgbClr val="000000"/>
                </a:solidFill>
                <a:latin typeface="Courier Prime"/>
              </a:rPr>
              <a:t> - </a:t>
            </a:r>
            <a:r>
              <a:rPr lang="en-US" sz="2171" spc="-65" dirty="0" err="1">
                <a:solidFill>
                  <a:srgbClr val="000000"/>
                </a:solidFill>
                <a:latin typeface="Courier Prime"/>
              </a:rPr>
              <a:t>uvítací</a:t>
            </a:r>
            <a:r>
              <a:rPr lang="en-US" sz="2171" spc="-65" dirty="0">
                <a:solidFill>
                  <a:srgbClr val="000000"/>
                </a:solidFill>
                <a:latin typeface="Courier Prime"/>
              </a:rPr>
              <a:t> </a:t>
            </a:r>
            <a:r>
              <a:rPr lang="en-US" sz="2171" spc="-65" dirty="0" err="1">
                <a:solidFill>
                  <a:srgbClr val="000000"/>
                </a:solidFill>
                <a:latin typeface="Courier Prime"/>
              </a:rPr>
              <a:t>projev</a:t>
            </a:r>
            <a:r>
              <a:rPr lang="en-US" sz="2171" spc="-65" dirty="0">
                <a:solidFill>
                  <a:srgbClr val="000000"/>
                </a:solidFill>
                <a:latin typeface="Courier Prime"/>
              </a:rPr>
              <a:t> (</a:t>
            </a:r>
            <a:r>
              <a:rPr lang="en-US" sz="2171" spc="-65" dirty="0" err="1">
                <a:solidFill>
                  <a:srgbClr val="000000"/>
                </a:solidFill>
                <a:latin typeface="Courier Prime"/>
              </a:rPr>
              <a:t>proslov</a:t>
            </a:r>
            <a:r>
              <a:rPr lang="en-US" sz="2171" spc="-65" dirty="0">
                <a:solidFill>
                  <a:srgbClr val="000000"/>
                </a:solidFill>
                <a:latin typeface="Courier Prime"/>
              </a:rPr>
              <a:t>)</a:t>
            </a:r>
          </a:p>
          <a:p>
            <a:pPr>
              <a:lnSpc>
                <a:spcPts val="3561"/>
              </a:lnSpc>
              <a:spcBef>
                <a:spcPct val="0"/>
              </a:spcBef>
            </a:pPr>
            <a:r>
              <a:rPr lang="en-US" sz="2171" spc="-65" dirty="0" err="1">
                <a:solidFill>
                  <a:srgbClr val="000000"/>
                </a:solidFill>
                <a:latin typeface="Courier Prime"/>
              </a:rPr>
              <a:t>пресс-конференция</a:t>
            </a:r>
            <a:r>
              <a:rPr lang="en-US" sz="2171" spc="-65" dirty="0">
                <a:solidFill>
                  <a:srgbClr val="000000"/>
                </a:solidFill>
                <a:latin typeface="Courier Prime"/>
              </a:rPr>
              <a:t> - </a:t>
            </a:r>
            <a:r>
              <a:rPr lang="en-US" sz="2171" spc="-65" dirty="0" err="1">
                <a:solidFill>
                  <a:srgbClr val="000000"/>
                </a:solidFill>
                <a:latin typeface="Courier Prime"/>
              </a:rPr>
              <a:t>tisková</a:t>
            </a:r>
            <a:r>
              <a:rPr lang="en-US" sz="2171" spc="-65" dirty="0">
                <a:solidFill>
                  <a:srgbClr val="000000"/>
                </a:solidFill>
                <a:latin typeface="Courier Prime"/>
              </a:rPr>
              <a:t> </a:t>
            </a:r>
            <a:r>
              <a:rPr lang="en-US" sz="2171" spc="-65" dirty="0" err="1">
                <a:solidFill>
                  <a:srgbClr val="000000"/>
                </a:solidFill>
                <a:latin typeface="Courier Prime"/>
              </a:rPr>
              <a:t>konference</a:t>
            </a:r>
            <a:endParaRPr lang="en-US" sz="2171" spc="-65" dirty="0">
              <a:solidFill>
                <a:srgbClr val="000000"/>
              </a:solidFill>
              <a:latin typeface="Courier Prime"/>
            </a:endParaRPr>
          </a:p>
          <a:p>
            <a:pPr>
              <a:lnSpc>
                <a:spcPts val="3561"/>
              </a:lnSpc>
              <a:spcBef>
                <a:spcPct val="0"/>
              </a:spcBef>
            </a:pPr>
            <a:r>
              <a:rPr lang="en-US" sz="2171" spc="-65" dirty="0" err="1">
                <a:solidFill>
                  <a:srgbClr val="000000"/>
                </a:solidFill>
                <a:latin typeface="Courier Prime"/>
              </a:rPr>
              <a:t>доклад</a:t>
            </a:r>
            <a:r>
              <a:rPr lang="en-US" sz="2171" spc="-65" dirty="0">
                <a:solidFill>
                  <a:srgbClr val="000000"/>
                </a:solidFill>
                <a:latin typeface="Courier Prime"/>
              </a:rPr>
              <a:t> - </a:t>
            </a:r>
            <a:r>
              <a:rPr lang="en-US" sz="2171" spc="-65" dirty="0" err="1">
                <a:solidFill>
                  <a:srgbClr val="000000"/>
                </a:solidFill>
                <a:latin typeface="Courier Prime"/>
              </a:rPr>
              <a:t>referát</a:t>
            </a:r>
            <a:endParaRPr lang="en-US" sz="2171" spc="-65" dirty="0">
              <a:solidFill>
                <a:srgbClr val="000000"/>
              </a:solidFill>
              <a:latin typeface="Courier Prime"/>
            </a:endParaRPr>
          </a:p>
          <a:p>
            <a:pPr>
              <a:lnSpc>
                <a:spcPts val="3561"/>
              </a:lnSpc>
              <a:spcBef>
                <a:spcPct val="0"/>
              </a:spcBef>
            </a:pPr>
            <a:r>
              <a:rPr lang="en-US" sz="2171" spc="-65" dirty="0" err="1">
                <a:solidFill>
                  <a:srgbClr val="000000"/>
                </a:solidFill>
                <a:latin typeface="Courier Prime"/>
              </a:rPr>
              <a:t>отчёт</a:t>
            </a:r>
            <a:r>
              <a:rPr lang="en-US" sz="2171" spc="-65" dirty="0">
                <a:solidFill>
                  <a:srgbClr val="000000"/>
                </a:solidFill>
                <a:latin typeface="Courier Prime"/>
              </a:rPr>
              <a:t> - </a:t>
            </a:r>
            <a:r>
              <a:rPr lang="en-US" sz="2171" spc="-65" dirty="0" err="1">
                <a:solidFill>
                  <a:srgbClr val="000000"/>
                </a:solidFill>
                <a:latin typeface="Courier Prime"/>
              </a:rPr>
              <a:t>výkaz</a:t>
            </a:r>
            <a:endParaRPr lang="en-US" sz="2171" spc="-65" dirty="0">
              <a:solidFill>
                <a:srgbClr val="000000"/>
              </a:solidFill>
              <a:latin typeface="Courier Prime"/>
            </a:endParaRPr>
          </a:p>
          <a:p>
            <a:pPr>
              <a:lnSpc>
                <a:spcPts val="3561"/>
              </a:lnSpc>
              <a:spcBef>
                <a:spcPct val="0"/>
              </a:spcBef>
            </a:pPr>
            <a:r>
              <a:rPr lang="en-US" sz="2171" spc="-65" dirty="0" err="1">
                <a:solidFill>
                  <a:srgbClr val="000000"/>
                </a:solidFill>
                <a:latin typeface="Courier Prime"/>
              </a:rPr>
              <a:t>управление</a:t>
            </a:r>
            <a:r>
              <a:rPr lang="en-US" sz="2171" spc="-65" dirty="0">
                <a:solidFill>
                  <a:srgbClr val="000000"/>
                </a:solidFill>
                <a:latin typeface="Courier Prime"/>
              </a:rPr>
              <a:t> - </a:t>
            </a:r>
            <a:r>
              <a:rPr lang="en-US" sz="2171" spc="-65" dirty="0" err="1">
                <a:solidFill>
                  <a:srgbClr val="000000"/>
                </a:solidFill>
                <a:latin typeface="Courier Prime"/>
              </a:rPr>
              <a:t>řízení</a:t>
            </a:r>
            <a:endParaRPr lang="en-US" sz="2171" spc="-65" dirty="0">
              <a:solidFill>
                <a:srgbClr val="000000"/>
              </a:solidFill>
              <a:latin typeface="Courier Prime"/>
            </a:endParaRPr>
          </a:p>
          <a:p>
            <a:pPr>
              <a:lnSpc>
                <a:spcPts val="3561"/>
              </a:lnSpc>
              <a:spcBef>
                <a:spcPct val="0"/>
              </a:spcBef>
            </a:pPr>
            <a:r>
              <a:rPr lang="en-US" sz="2171" spc="-65" dirty="0" err="1">
                <a:solidFill>
                  <a:srgbClr val="000000"/>
                </a:solidFill>
                <a:latin typeface="Courier Prime"/>
              </a:rPr>
              <a:t>учреждение</a:t>
            </a:r>
            <a:r>
              <a:rPr lang="en-US" sz="2171" spc="-65" dirty="0">
                <a:solidFill>
                  <a:srgbClr val="000000"/>
                </a:solidFill>
                <a:latin typeface="Courier Prime"/>
              </a:rPr>
              <a:t> - </a:t>
            </a:r>
            <a:r>
              <a:rPr lang="en-US" sz="2171" spc="-65" dirty="0" err="1">
                <a:solidFill>
                  <a:srgbClr val="000000"/>
                </a:solidFill>
                <a:latin typeface="Courier Prime"/>
              </a:rPr>
              <a:t>instituce</a:t>
            </a:r>
            <a:endParaRPr lang="en-US" sz="2171" spc="-65" dirty="0">
              <a:solidFill>
                <a:srgbClr val="000000"/>
              </a:solidFill>
              <a:latin typeface="Courier Prime"/>
            </a:endParaRPr>
          </a:p>
          <a:p>
            <a:pPr>
              <a:lnSpc>
                <a:spcPts val="3561"/>
              </a:lnSpc>
              <a:spcBef>
                <a:spcPct val="0"/>
              </a:spcBef>
            </a:pPr>
            <a:r>
              <a:rPr lang="en-US" sz="2171" spc="-65" dirty="0" err="1">
                <a:solidFill>
                  <a:srgbClr val="000000"/>
                </a:solidFill>
                <a:latin typeface="Courier Prime"/>
              </a:rPr>
              <a:t>установление</a:t>
            </a:r>
            <a:r>
              <a:rPr lang="en-US" sz="2171" spc="-65" dirty="0">
                <a:solidFill>
                  <a:srgbClr val="000000"/>
                </a:solidFill>
                <a:latin typeface="Courier Prime"/>
              </a:rPr>
              <a:t> </a:t>
            </a:r>
            <a:r>
              <a:rPr lang="en-US" sz="2171" spc="-65" dirty="0" err="1">
                <a:solidFill>
                  <a:srgbClr val="000000"/>
                </a:solidFill>
                <a:latin typeface="Courier Prime"/>
              </a:rPr>
              <a:t>контактов</a:t>
            </a:r>
            <a:r>
              <a:rPr lang="en-US" sz="2171" spc="-65" dirty="0">
                <a:solidFill>
                  <a:srgbClr val="000000"/>
                </a:solidFill>
                <a:latin typeface="Courier Prime"/>
              </a:rPr>
              <a:t> - </a:t>
            </a:r>
            <a:r>
              <a:rPr lang="en-US" sz="2171" spc="-65" dirty="0" err="1">
                <a:solidFill>
                  <a:srgbClr val="000000"/>
                </a:solidFill>
                <a:latin typeface="Courier Prime"/>
              </a:rPr>
              <a:t>vytváření</a:t>
            </a:r>
            <a:r>
              <a:rPr lang="en-US" sz="2171" spc="-65" dirty="0">
                <a:solidFill>
                  <a:srgbClr val="000000"/>
                </a:solidFill>
                <a:latin typeface="Courier Prime"/>
              </a:rPr>
              <a:t> </a:t>
            </a:r>
            <a:r>
              <a:rPr lang="en-US" sz="2171" spc="-65" dirty="0" err="1">
                <a:solidFill>
                  <a:srgbClr val="000000"/>
                </a:solidFill>
                <a:latin typeface="Courier Prime"/>
              </a:rPr>
              <a:t>kontaktů</a:t>
            </a:r>
            <a:endParaRPr lang="en-US" sz="2171" spc="-65" dirty="0">
              <a:solidFill>
                <a:srgbClr val="000000"/>
              </a:solidFill>
              <a:latin typeface="Courier Prime"/>
            </a:endParaRPr>
          </a:p>
          <a:p>
            <a:pPr>
              <a:lnSpc>
                <a:spcPts val="3561"/>
              </a:lnSpc>
              <a:spcBef>
                <a:spcPct val="0"/>
              </a:spcBef>
            </a:pPr>
            <a:r>
              <a:rPr lang="en-US" sz="2171" spc="-65" dirty="0" err="1">
                <a:solidFill>
                  <a:srgbClr val="000000"/>
                </a:solidFill>
                <a:latin typeface="Courier Prime"/>
              </a:rPr>
              <a:t>ораторство</a:t>
            </a:r>
            <a:r>
              <a:rPr lang="en-US" sz="2171" spc="-65" dirty="0">
                <a:solidFill>
                  <a:srgbClr val="000000"/>
                </a:solidFill>
                <a:latin typeface="Courier Prime"/>
              </a:rPr>
              <a:t> - </a:t>
            </a:r>
            <a:r>
              <a:rPr lang="en-US" sz="2171" spc="-65" dirty="0" err="1">
                <a:solidFill>
                  <a:srgbClr val="000000"/>
                </a:solidFill>
                <a:latin typeface="Courier Prime"/>
              </a:rPr>
              <a:t>řečnictví</a:t>
            </a:r>
            <a:r>
              <a:rPr lang="en-US" sz="2171" spc="-65" dirty="0">
                <a:solidFill>
                  <a:srgbClr val="000000"/>
                </a:solidFill>
                <a:latin typeface="Courier Prime"/>
              </a:rPr>
              <a:t>, </a:t>
            </a:r>
            <a:r>
              <a:rPr lang="en-US" sz="2171" spc="-65" dirty="0" err="1">
                <a:solidFill>
                  <a:srgbClr val="000000"/>
                </a:solidFill>
                <a:latin typeface="Courier Prime"/>
              </a:rPr>
              <a:t>řečnický</a:t>
            </a:r>
            <a:r>
              <a:rPr lang="en-US" sz="2171" spc="-65" dirty="0">
                <a:solidFill>
                  <a:srgbClr val="000000"/>
                </a:solidFill>
                <a:latin typeface="Courier Prime"/>
              </a:rPr>
              <a:t> </a:t>
            </a:r>
            <a:r>
              <a:rPr lang="en-US" sz="2171" spc="-65" dirty="0" err="1">
                <a:solidFill>
                  <a:srgbClr val="000000"/>
                </a:solidFill>
                <a:latin typeface="Courier Prime"/>
              </a:rPr>
              <a:t>projev</a:t>
            </a:r>
            <a:endParaRPr lang="en-US" sz="2171" spc="-65" dirty="0">
              <a:solidFill>
                <a:srgbClr val="000000"/>
              </a:solidFill>
              <a:latin typeface="Courier Prime"/>
            </a:endParaRPr>
          </a:p>
          <a:p>
            <a:pPr>
              <a:lnSpc>
                <a:spcPts val="3561"/>
              </a:lnSpc>
              <a:spcBef>
                <a:spcPct val="0"/>
              </a:spcBef>
            </a:pPr>
            <a:r>
              <a:rPr lang="en-US" sz="2171" spc="-65" dirty="0" err="1">
                <a:solidFill>
                  <a:srgbClr val="000000"/>
                </a:solidFill>
                <a:latin typeface="Courier Prime"/>
              </a:rPr>
              <a:t>стрессоустойчивость</a:t>
            </a:r>
            <a:r>
              <a:rPr lang="en-US" sz="2171" spc="-65" dirty="0">
                <a:solidFill>
                  <a:srgbClr val="000000"/>
                </a:solidFill>
                <a:latin typeface="Courier Prime"/>
              </a:rPr>
              <a:t> - </a:t>
            </a:r>
            <a:r>
              <a:rPr lang="en-US" sz="2171" spc="-65" dirty="0" err="1">
                <a:solidFill>
                  <a:srgbClr val="000000"/>
                </a:solidFill>
                <a:latin typeface="Courier Prime"/>
              </a:rPr>
              <a:t>odolnost</a:t>
            </a:r>
            <a:r>
              <a:rPr lang="en-US" sz="2171" spc="-65" dirty="0">
                <a:solidFill>
                  <a:srgbClr val="000000"/>
                </a:solidFill>
                <a:latin typeface="Courier Prime"/>
              </a:rPr>
              <a:t> </a:t>
            </a:r>
            <a:r>
              <a:rPr lang="en-US" sz="2171" spc="-65" dirty="0" err="1">
                <a:solidFill>
                  <a:srgbClr val="000000"/>
                </a:solidFill>
                <a:latin typeface="Courier Prime"/>
              </a:rPr>
              <a:t>vůči</a:t>
            </a:r>
            <a:r>
              <a:rPr lang="en-US" sz="2171" spc="-65" dirty="0">
                <a:solidFill>
                  <a:srgbClr val="000000"/>
                </a:solidFill>
                <a:latin typeface="Courier Prime"/>
              </a:rPr>
              <a:t> </a:t>
            </a:r>
            <a:r>
              <a:rPr lang="en-US" sz="2171" spc="-65" dirty="0" err="1">
                <a:solidFill>
                  <a:srgbClr val="000000"/>
                </a:solidFill>
                <a:latin typeface="Courier Prime"/>
              </a:rPr>
              <a:t>stresu</a:t>
            </a:r>
            <a:endParaRPr lang="en-US" sz="2171" spc="-65" dirty="0">
              <a:solidFill>
                <a:srgbClr val="000000"/>
              </a:solidFill>
              <a:latin typeface="Courier Prime"/>
            </a:endParaRPr>
          </a:p>
          <a:p>
            <a:pPr>
              <a:lnSpc>
                <a:spcPts val="3561"/>
              </a:lnSpc>
              <a:spcBef>
                <a:spcPct val="0"/>
              </a:spcBef>
            </a:pPr>
            <a:r>
              <a:rPr lang="en-US" sz="2171" spc="-65" dirty="0" err="1">
                <a:solidFill>
                  <a:srgbClr val="000000"/>
                </a:solidFill>
                <a:latin typeface="Courier Prime"/>
              </a:rPr>
              <a:t>внешний</a:t>
            </a:r>
            <a:r>
              <a:rPr lang="en-US" sz="2171" spc="-65" dirty="0">
                <a:solidFill>
                  <a:srgbClr val="000000"/>
                </a:solidFill>
                <a:latin typeface="Courier Prime"/>
              </a:rPr>
              <a:t> </a:t>
            </a:r>
            <a:r>
              <a:rPr lang="en-US" sz="2171" spc="-65" dirty="0" err="1">
                <a:solidFill>
                  <a:srgbClr val="000000"/>
                </a:solidFill>
                <a:latin typeface="Courier Prime"/>
              </a:rPr>
              <a:t>вид</a:t>
            </a:r>
            <a:r>
              <a:rPr lang="en-US" sz="2171" spc="-65" dirty="0">
                <a:solidFill>
                  <a:srgbClr val="000000"/>
                </a:solidFill>
                <a:latin typeface="Courier Prime"/>
              </a:rPr>
              <a:t> - </a:t>
            </a:r>
            <a:r>
              <a:rPr lang="en-US" sz="2171" spc="-65" dirty="0" err="1">
                <a:solidFill>
                  <a:srgbClr val="000000"/>
                </a:solidFill>
                <a:latin typeface="Courier Prime"/>
              </a:rPr>
              <a:t>vzhled</a:t>
            </a:r>
            <a:r>
              <a:rPr lang="en-US" sz="2171" spc="-65" dirty="0">
                <a:solidFill>
                  <a:srgbClr val="000000"/>
                </a:solidFill>
                <a:latin typeface="Courier Prime"/>
              </a:rPr>
              <a:t>, </a:t>
            </a:r>
            <a:r>
              <a:rPr lang="en-US" sz="2171" spc="-65" dirty="0" err="1">
                <a:solidFill>
                  <a:srgbClr val="000000"/>
                </a:solidFill>
                <a:latin typeface="Courier Prime"/>
              </a:rPr>
              <a:t>zevnějšek</a:t>
            </a:r>
            <a:endParaRPr lang="en-US" sz="2171" spc="-65" dirty="0">
              <a:solidFill>
                <a:srgbClr val="000000"/>
              </a:solidFill>
              <a:latin typeface="Courier Prime"/>
            </a:endParaRPr>
          </a:p>
          <a:p>
            <a:pPr>
              <a:lnSpc>
                <a:spcPts val="3561"/>
              </a:lnSpc>
              <a:spcBef>
                <a:spcPct val="0"/>
              </a:spcBef>
            </a:pPr>
            <a:r>
              <a:rPr lang="en-US" sz="2171" spc="-65" dirty="0" err="1">
                <a:solidFill>
                  <a:srgbClr val="000000"/>
                </a:solidFill>
                <a:latin typeface="Courier Prime"/>
              </a:rPr>
              <a:t>вежливость</a:t>
            </a:r>
            <a:r>
              <a:rPr lang="en-US" sz="2171" spc="-65" dirty="0">
                <a:solidFill>
                  <a:srgbClr val="000000"/>
                </a:solidFill>
                <a:latin typeface="Courier Prime"/>
              </a:rPr>
              <a:t> -  </a:t>
            </a:r>
            <a:r>
              <a:rPr lang="en-US" sz="2171" spc="-65" dirty="0" err="1">
                <a:solidFill>
                  <a:srgbClr val="000000"/>
                </a:solidFill>
                <a:latin typeface="Courier Prime"/>
              </a:rPr>
              <a:t>uctivost</a:t>
            </a:r>
            <a:r>
              <a:rPr lang="en-US" sz="2171" spc="-65" dirty="0">
                <a:solidFill>
                  <a:srgbClr val="000000"/>
                </a:solidFill>
                <a:latin typeface="Courier Prime"/>
              </a:rPr>
              <a:t>, </a:t>
            </a:r>
            <a:r>
              <a:rPr lang="en-US" sz="2171" spc="-65" dirty="0" err="1">
                <a:solidFill>
                  <a:srgbClr val="000000"/>
                </a:solidFill>
                <a:latin typeface="Courier Prime"/>
              </a:rPr>
              <a:t>slušnost</a:t>
            </a:r>
            <a:endParaRPr lang="en-US" sz="2171" spc="-65" dirty="0">
              <a:solidFill>
                <a:srgbClr val="000000"/>
              </a:solidFill>
              <a:latin typeface="Courier Prime"/>
            </a:endParaRPr>
          </a:p>
          <a:p>
            <a:pPr>
              <a:lnSpc>
                <a:spcPts val="3561"/>
              </a:lnSpc>
              <a:spcBef>
                <a:spcPct val="0"/>
              </a:spcBef>
            </a:pPr>
            <a:r>
              <a:rPr lang="en-US" sz="2171" spc="-65" dirty="0" err="1">
                <a:solidFill>
                  <a:srgbClr val="000000"/>
                </a:solidFill>
                <a:latin typeface="Courier Prime"/>
              </a:rPr>
              <a:t>доброжелательность</a:t>
            </a:r>
            <a:r>
              <a:rPr lang="en-US" sz="2171" spc="-65" dirty="0">
                <a:solidFill>
                  <a:srgbClr val="000000"/>
                </a:solidFill>
                <a:latin typeface="Courier Prime"/>
              </a:rPr>
              <a:t> - </a:t>
            </a:r>
            <a:r>
              <a:rPr lang="en-US" sz="2171" spc="-65" dirty="0" err="1">
                <a:solidFill>
                  <a:srgbClr val="000000"/>
                </a:solidFill>
                <a:latin typeface="Courier Prime"/>
              </a:rPr>
              <a:t>dobročinnost</a:t>
            </a:r>
            <a:r>
              <a:rPr lang="en-US" sz="2171" spc="-65" dirty="0">
                <a:solidFill>
                  <a:srgbClr val="000000"/>
                </a:solidFill>
                <a:latin typeface="Courier Prime"/>
              </a:rPr>
              <a:t>, </a:t>
            </a:r>
            <a:r>
              <a:rPr lang="en-US" sz="2171" spc="-65" dirty="0" err="1">
                <a:solidFill>
                  <a:srgbClr val="000000"/>
                </a:solidFill>
                <a:latin typeface="Courier Prime"/>
              </a:rPr>
              <a:t>laskavost</a:t>
            </a:r>
            <a:endParaRPr lang="en-US" sz="2171" spc="-65" dirty="0">
              <a:solidFill>
                <a:srgbClr val="000000"/>
              </a:solidFill>
              <a:latin typeface="Courier Prime"/>
            </a:endParaRPr>
          </a:p>
          <a:p>
            <a:pPr>
              <a:lnSpc>
                <a:spcPts val="3233"/>
              </a:lnSpc>
              <a:spcBef>
                <a:spcPct val="0"/>
              </a:spcBef>
            </a:pPr>
            <a:endParaRPr dirty="0"/>
          </a:p>
          <a:p>
            <a:pPr>
              <a:lnSpc>
                <a:spcPts val="3233"/>
              </a:lnSpc>
              <a:spcBef>
                <a:spcPct val="0"/>
              </a:spcBef>
            </a:pP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598485" y="-603772"/>
            <a:ext cx="4967219" cy="11216898"/>
            <a:chOff x="0" y="0"/>
            <a:chExt cx="2117230" cy="478109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117230" cy="4781095"/>
            </a:xfrm>
            <a:custGeom>
              <a:avLst/>
              <a:gdLst/>
              <a:ahLst/>
              <a:cxnLst/>
              <a:rect l="l" t="t" r="r" b="b"/>
              <a:pathLst>
                <a:path w="2117230" h="4781095">
                  <a:moveTo>
                    <a:pt x="0" y="0"/>
                  </a:moveTo>
                  <a:lnTo>
                    <a:pt x="2117230" y="0"/>
                  </a:lnTo>
                  <a:lnTo>
                    <a:pt x="2117230" y="4781095"/>
                  </a:lnTo>
                  <a:lnTo>
                    <a:pt x="0" y="4781095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95250"/>
              <a:ext cx="2117230" cy="487634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3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4835526" y="-464949"/>
            <a:ext cx="4967219" cy="11216898"/>
            <a:chOff x="0" y="0"/>
            <a:chExt cx="2117230" cy="478109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117230" cy="4781095"/>
            </a:xfrm>
            <a:custGeom>
              <a:avLst/>
              <a:gdLst/>
              <a:ahLst/>
              <a:cxnLst/>
              <a:rect l="l" t="t" r="r" b="b"/>
              <a:pathLst>
                <a:path w="2117230" h="4781095">
                  <a:moveTo>
                    <a:pt x="0" y="0"/>
                  </a:moveTo>
                  <a:lnTo>
                    <a:pt x="2117230" y="0"/>
                  </a:lnTo>
                  <a:lnTo>
                    <a:pt x="2117230" y="4781095"/>
                  </a:lnTo>
                  <a:lnTo>
                    <a:pt x="0" y="4781095"/>
                  </a:lnTo>
                  <a:close/>
                </a:path>
              </a:pathLst>
            </a:custGeom>
            <a:solidFill>
              <a:srgbClr val="EDCAB6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95250"/>
              <a:ext cx="2117230" cy="487634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3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2181887" y="5143500"/>
            <a:ext cx="4900207" cy="4900188"/>
            <a:chOff x="0" y="0"/>
            <a:chExt cx="6350000" cy="63499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350000" cy="6349975"/>
            </a:xfrm>
            <a:custGeom>
              <a:avLst/>
              <a:gdLst/>
              <a:ahLst/>
              <a:cxnLst/>
              <a:rect l="l" t="t" r="r" b="b"/>
              <a:pathLst>
                <a:path w="6350000" h="6349975">
                  <a:moveTo>
                    <a:pt x="6350000" y="3175025"/>
                  </a:moveTo>
                  <a:cubicBezTo>
                    <a:pt x="6350000" y="4928451"/>
                    <a:pt x="4928476" y="6349975"/>
                    <a:pt x="3175000" y="6349975"/>
                  </a:cubicBezTo>
                  <a:cubicBezTo>
                    <a:pt x="1421498" y="6349975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2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</a:ln>
          </p:spPr>
        </p:sp>
      </p:grpSp>
      <p:grpSp>
        <p:nvGrpSpPr>
          <p:cNvPr id="10" name="Group 10"/>
          <p:cNvGrpSpPr/>
          <p:nvPr/>
        </p:nvGrpSpPr>
        <p:grpSpPr>
          <a:xfrm>
            <a:off x="12385423" y="5347035"/>
            <a:ext cx="4493137" cy="4493119"/>
            <a:chOff x="0" y="0"/>
            <a:chExt cx="6350000" cy="63499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6350000" cy="6349975"/>
            </a:xfrm>
            <a:custGeom>
              <a:avLst/>
              <a:gdLst/>
              <a:ahLst/>
              <a:cxnLst/>
              <a:rect l="l" t="t" r="r" b="b"/>
              <a:pathLst>
                <a:path w="6350000" h="6349975">
                  <a:moveTo>
                    <a:pt x="6350000" y="3175025"/>
                  </a:moveTo>
                  <a:cubicBezTo>
                    <a:pt x="6350000" y="4928451"/>
                    <a:pt x="4928476" y="6349975"/>
                    <a:pt x="3175000" y="6349975"/>
                  </a:cubicBezTo>
                  <a:cubicBezTo>
                    <a:pt x="1421498" y="6349975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2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2" cstate="print"/>
              <a:stretch>
                <a:fillRect l="-24886" r="-24886"/>
              </a:stretch>
            </a:blipFill>
          </p:spPr>
        </p:sp>
      </p:grpSp>
      <p:sp>
        <p:nvSpPr>
          <p:cNvPr id="12" name="TextBox 12"/>
          <p:cNvSpPr txBox="1"/>
          <p:nvPr/>
        </p:nvSpPr>
        <p:spPr>
          <a:xfrm>
            <a:off x="1028700" y="496896"/>
            <a:ext cx="12719433" cy="1139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8798"/>
              </a:lnSpc>
            </a:pPr>
            <a:r>
              <a:rPr lang="en-US" sz="7998">
                <a:solidFill>
                  <a:srgbClr val="000000"/>
                </a:solidFill>
                <a:latin typeface="Lora Bold"/>
              </a:rPr>
              <a:t>ИСТОЧНИКИ:</a:t>
            </a:r>
          </a:p>
        </p:txBody>
      </p:sp>
      <p:sp>
        <p:nvSpPr>
          <p:cNvPr id="13" name="Freeform 13"/>
          <p:cNvSpPr/>
          <p:nvPr/>
        </p:nvSpPr>
        <p:spPr>
          <a:xfrm rot="906718">
            <a:off x="6223109" y="2784647"/>
            <a:ext cx="4936448" cy="6979554"/>
          </a:xfrm>
          <a:custGeom>
            <a:avLst/>
            <a:gdLst/>
            <a:ahLst/>
            <a:cxnLst/>
            <a:rect l="l" t="t" r="r" b="b"/>
            <a:pathLst>
              <a:path w="4936448" h="6979554">
                <a:moveTo>
                  <a:pt x="0" y="0"/>
                </a:moveTo>
                <a:lnTo>
                  <a:pt x="4936448" y="0"/>
                </a:lnTo>
                <a:lnTo>
                  <a:pt x="4936448" y="6979554"/>
                </a:lnTo>
                <a:lnTo>
                  <a:pt x="0" y="6979554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 rot="385240">
            <a:off x="419848" y="3366022"/>
            <a:ext cx="11647412" cy="6548493"/>
          </a:xfrm>
          <a:custGeom>
            <a:avLst/>
            <a:gdLst/>
            <a:ahLst/>
            <a:cxnLst/>
            <a:rect l="l" t="t" r="r" b="b"/>
            <a:pathLst>
              <a:path w="11154640" h="6043787">
                <a:moveTo>
                  <a:pt x="0" y="0"/>
                </a:moveTo>
                <a:lnTo>
                  <a:pt x="11154639" y="0"/>
                </a:lnTo>
                <a:lnTo>
                  <a:pt x="11154639" y="6043787"/>
                </a:lnTo>
                <a:lnTo>
                  <a:pt x="0" y="6043787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print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 rot="-70314">
            <a:off x="196619" y="1374765"/>
            <a:ext cx="10694734" cy="777799"/>
          </a:xfrm>
          <a:custGeom>
            <a:avLst/>
            <a:gdLst/>
            <a:ahLst/>
            <a:cxnLst/>
            <a:rect l="l" t="t" r="r" b="b"/>
            <a:pathLst>
              <a:path w="10694734" h="777799">
                <a:moveTo>
                  <a:pt x="0" y="0"/>
                </a:moveTo>
                <a:lnTo>
                  <a:pt x="10694733" y="0"/>
                </a:lnTo>
                <a:lnTo>
                  <a:pt x="10694733" y="777799"/>
                </a:lnTo>
                <a:lnTo>
                  <a:pt x="0" y="777799"/>
                </a:lnTo>
                <a:lnTo>
                  <a:pt x="0" y="0"/>
                </a:lnTo>
                <a:close/>
              </a:path>
            </a:pathLst>
          </a:custGeom>
          <a:blipFill>
            <a:blip r:embed="rId7" cstate="print"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6" name="TextBox 16"/>
          <p:cNvSpPr txBox="1"/>
          <p:nvPr/>
        </p:nvSpPr>
        <p:spPr>
          <a:xfrm rot="421889">
            <a:off x="1818826" y="4090155"/>
            <a:ext cx="9265386" cy="53860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17096" lvl="1" indent="-208548">
              <a:lnSpc>
                <a:spcPts val="2125"/>
              </a:lnSpc>
              <a:buFont typeface="Arial"/>
              <a:buChar char="•"/>
            </a:pPr>
            <a:r>
              <a:rPr lang="en-US" sz="1931" dirty="0" err="1">
                <a:solidFill>
                  <a:srgbClr val="000000"/>
                </a:solidFill>
                <a:latin typeface="Lora"/>
              </a:rPr>
              <a:t>Культура</a:t>
            </a:r>
            <a:r>
              <a:rPr lang="en-US" sz="1931" dirty="0">
                <a:solidFill>
                  <a:srgbClr val="000000"/>
                </a:solidFill>
                <a:latin typeface="Lora"/>
              </a:rPr>
              <a:t> </a:t>
            </a:r>
            <a:r>
              <a:rPr lang="en-US" sz="1931" dirty="0" err="1">
                <a:solidFill>
                  <a:srgbClr val="000000"/>
                </a:solidFill>
                <a:latin typeface="Lora"/>
              </a:rPr>
              <a:t>речи</a:t>
            </a:r>
            <a:r>
              <a:rPr lang="en-US" sz="1931" dirty="0">
                <a:solidFill>
                  <a:srgbClr val="000000"/>
                </a:solidFill>
                <a:latin typeface="Lora"/>
              </a:rPr>
              <a:t> и </a:t>
            </a:r>
            <a:r>
              <a:rPr lang="en-US" sz="1931" dirty="0" err="1">
                <a:solidFill>
                  <a:srgbClr val="000000"/>
                </a:solidFill>
                <a:latin typeface="Lora"/>
              </a:rPr>
              <a:t>деловое</a:t>
            </a:r>
            <a:r>
              <a:rPr lang="en-US" sz="1931" dirty="0">
                <a:solidFill>
                  <a:srgbClr val="000000"/>
                </a:solidFill>
                <a:latin typeface="Lora"/>
              </a:rPr>
              <a:t> </a:t>
            </a:r>
            <a:r>
              <a:rPr lang="en-US" sz="1931" dirty="0" err="1">
                <a:solidFill>
                  <a:srgbClr val="000000"/>
                </a:solidFill>
                <a:latin typeface="Lora"/>
              </a:rPr>
              <a:t>общение</a:t>
            </a:r>
            <a:r>
              <a:rPr lang="en-US" sz="1931" dirty="0">
                <a:solidFill>
                  <a:srgbClr val="000000"/>
                </a:solidFill>
                <a:latin typeface="Lora"/>
              </a:rPr>
              <a:t> [online]. [cit. 2024-02-18]. </a:t>
            </a:r>
            <a:r>
              <a:rPr lang="en-US" sz="1931" dirty="0" err="1">
                <a:solidFill>
                  <a:srgbClr val="000000"/>
                </a:solidFill>
                <a:latin typeface="Lora"/>
              </a:rPr>
              <a:t>Dostupné</a:t>
            </a:r>
            <a:r>
              <a:rPr lang="en-US" sz="1931" dirty="0">
                <a:solidFill>
                  <a:srgbClr val="000000"/>
                </a:solidFill>
                <a:latin typeface="Lora"/>
              </a:rPr>
              <a:t> z: https://</a:t>
            </a:r>
            <a:r>
              <a:rPr lang="en-US" sz="1931" dirty="0" err="1">
                <a:solidFill>
                  <a:srgbClr val="000000"/>
                </a:solidFill>
                <a:latin typeface="Lora"/>
              </a:rPr>
              <a:t>kpfu.ru</a:t>
            </a:r>
            <a:r>
              <a:rPr lang="en-US" sz="1931" dirty="0">
                <a:solidFill>
                  <a:srgbClr val="000000"/>
                </a:solidFill>
                <a:latin typeface="Lora"/>
              </a:rPr>
              <a:t>/portal/docs/F1391421305/2..Lekcii.po.KRiDO.pdf</a:t>
            </a:r>
          </a:p>
          <a:p>
            <a:pPr>
              <a:lnSpc>
                <a:spcPts val="2125"/>
              </a:lnSpc>
            </a:pPr>
            <a:endParaRPr dirty="0"/>
          </a:p>
          <a:p>
            <a:pPr marL="417096" lvl="1" indent="-208548">
              <a:lnSpc>
                <a:spcPts val="2125"/>
              </a:lnSpc>
              <a:buFont typeface="Arial"/>
              <a:buChar char="•"/>
            </a:pPr>
            <a:r>
              <a:rPr lang="en-US" sz="1931" dirty="0" err="1">
                <a:solidFill>
                  <a:srgbClr val="000000"/>
                </a:solidFill>
                <a:latin typeface="Lora"/>
              </a:rPr>
              <a:t>Жанры</a:t>
            </a:r>
            <a:r>
              <a:rPr lang="en-US" sz="1931" dirty="0">
                <a:solidFill>
                  <a:srgbClr val="000000"/>
                </a:solidFill>
                <a:latin typeface="Lora"/>
              </a:rPr>
              <a:t> </a:t>
            </a:r>
            <a:r>
              <a:rPr lang="en-US" sz="1931" dirty="0" err="1">
                <a:solidFill>
                  <a:srgbClr val="000000"/>
                </a:solidFill>
                <a:latin typeface="Lora"/>
              </a:rPr>
              <a:t>делового</a:t>
            </a:r>
            <a:r>
              <a:rPr lang="en-US" sz="1931" dirty="0">
                <a:solidFill>
                  <a:srgbClr val="000000"/>
                </a:solidFill>
                <a:latin typeface="Lora"/>
              </a:rPr>
              <a:t> </a:t>
            </a:r>
            <a:r>
              <a:rPr lang="en-US" sz="1931" dirty="0" err="1">
                <a:solidFill>
                  <a:srgbClr val="000000"/>
                </a:solidFill>
                <a:latin typeface="Lora"/>
              </a:rPr>
              <a:t>общения</a:t>
            </a:r>
            <a:r>
              <a:rPr lang="en-US" sz="1931" dirty="0">
                <a:solidFill>
                  <a:srgbClr val="000000"/>
                </a:solidFill>
                <a:latin typeface="Lora"/>
              </a:rPr>
              <a:t>: </a:t>
            </a:r>
            <a:r>
              <a:rPr lang="en-US" sz="1931" dirty="0" err="1">
                <a:solidFill>
                  <a:srgbClr val="000000"/>
                </a:solidFill>
                <a:latin typeface="Lora"/>
              </a:rPr>
              <a:t>содержание</a:t>
            </a:r>
            <a:r>
              <a:rPr lang="en-US" sz="1931" dirty="0">
                <a:solidFill>
                  <a:srgbClr val="000000"/>
                </a:solidFill>
                <a:latin typeface="Lora"/>
              </a:rPr>
              <a:t> </a:t>
            </a:r>
            <a:r>
              <a:rPr lang="en-US" sz="1931" dirty="0" err="1">
                <a:solidFill>
                  <a:srgbClr val="000000"/>
                </a:solidFill>
                <a:latin typeface="Lora"/>
              </a:rPr>
              <a:t>профессиональной</a:t>
            </a:r>
            <a:r>
              <a:rPr lang="en-US" sz="1931" dirty="0">
                <a:solidFill>
                  <a:srgbClr val="000000"/>
                </a:solidFill>
                <a:latin typeface="Lora"/>
              </a:rPr>
              <a:t> </a:t>
            </a:r>
            <a:r>
              <a:rPr lang="en-US" sz="1931" dirty="0" err="1">
                <a:solidFill>
                  <a:srgbClr val="000000"/>
                </a:solidFill>
                <a:latin typeface="Lora"/>
              </a:rPr>
              <a:t>подготовки</a:t>
            </a:r>
            <a:r>
              <a:rPr lang="en-US" sz="1931" dirty="0">
                <a:solidFill>
                  <a:srgbClr val="000000"/>
                </a:solidFill>
                <a:latin typeface="Lora"/>
              </a:rPr>
              <a:t> </a:t>
            </a:r>
            <a:r>
              <a:rPr lang="en-US" sz="1931" dirty="0" err="1">
                <a:solidFill>
                  <a:srgbClr val="000000"/>
                </a:solidFill>
                <a:latin typeface="Lora"/>
              </a:rPr>
              <a:t>педагога</a:t>
            </a:r>
            <a:r>
              <a:rPr lang="en-US" sz="1931" dirty="0">
                <a:solidFill>
                  <a:srgbClr val="000000"/>
                </a:solidFill>
                <a:latin typeface="Lora"/>
              </a:rPr>
              <a:t> [online]. [cit. 2024-02-18]. </a:t>
            </a:r>
            <a:r>
              <a:rPr lang="en-US" sz="1931" dirty="0" err="1">
                <a:solidFill>
                  <a:srgbClr val="000000"/>
                </a:solidFill>
                <a:latin typeface="Lora"/>
              </a:rPr>
              <a:t>Dostupné</a:t>
            </a:r>
            <a:r>
              <a:rPr lang="en-US" sz="1931" dirty="0">
                <a:solidFill>
                  <a:srgbClr val="000000"/>
                </a:solidFill>
                <a:latin typeface="Lora"/>
              </a:rPr>
              <a:t> z: https://cyberleninka.ru/article/n/zhanry-delovogo-obscheniya-soderzhanie-professionalnoy-podgotovki-pedagoga/viewer</a:t>
            </a:r>
          </a:p>
          <a:p>
            <a:pPr>
              <a:lnSpc>
                <a:spcPts val="2125"/>
              </a:lnSpc>
            </a:pPr>
            <a:endParaRPr dirty="0"/>
          </a:p>
          <a:p>
            <a:pPr marL="417096" lvl="1" indent="-208548">
              <a:lnSpc>
                <a:spcPts val="2125"/>
              </a:lnSpc>
              <a:buFont typeface="Arial"/>
              <a:buChar char="•"/>
            </a:pPr>
            <a:r>
              <a:rPr lang="en-US" sz="1931" dirty="0" err="1">
                <a:solidFill>
                  <a:srgbClr val="000000"/>
                </a:solidFill>
                <a:latin typeface="Lora"/>
              </a:rPr>
              <a:t>Стилевой</a:t>
            </a:r>
            <a:r>
              <a:rPr lang="en-US" sz="1931" dirty="0">
                <a:solidFill>
                  <a:srgbClr val="000000"/>
                </a:solidFill>
                <a:latin typeface="Lora"/>
              </a:rPr>
              <a:t> </a:t>
            </a:r>
            <a:r>
              <a:rPr lang="en-US" sz="1931" dirty="0" err="1">
                <a:solidFill>
                  <a:srgbClr val="000000"/>
                </a:solidFill>
                <a:latin typeface="Lora"/>
              </a:rPr>
              <a:t>статус</a:t>
            </a:r>
            <a:r>
              <a:rPr lang="en-US" sz="1931" dirty="0">
                <a:solidFill>
                  <a:srgbClr val="000000"/>
                </a:solidFill>
                <a:latin typeface="Lora"/>
              </a:rPr>
              <a:t> и </a:t>
            </a:r>
            <a:r>
              <a:rPr lang="en-US" sz="1931" dirty="0" err="1">
                <a:solidFill>
                  <a:srgbClr val="000000"/>
                </a:solidFill>
                <a:latin typeface="Lora"/>
              </a:rPr>
              <a:t>основные</a:t>
            </a:r>
            <a:r>
              <a:rPr lang="en-US" sz="1931" dirty="0">
                <a:solidFill>
                  <a:srgbClr val="000000"/>
                </a:solidFill>
                <a:latin typeface="Lora"/>
              </a:rPr>
              <a:t> </a:t>
            </a:r>
            <a:r>
              <a:rPr lang="en-US" sz="1931" dirty="0" err="1">
                <a:solidFill>
                  <a:srgbClr val="000000"/>
                </a:solidFill>
                <a:latin typeface="Lora"/>
              </a:rPr>
              <a:t>черты</a:t>
            </a:r>
            <a:r>
              <a:rPr lang="en-US" sz="1931" dirty="0">
                <a:solidFill>
                  <a:srgbClr val="000000"/>
                </a:solidFill>
                <a:latin typeface="Lora"/>
              </a:rPr>
              <a:t> </a:t>
            </a:r>
            <a:r>
              <a:rPr lang="en-US" sz="1931" dirty="0" err="1">
                <a:solidFill>
                  <a:srgbClr val="000000"/>
                </a:solidFill>
                <a:latin typeface="Lora"/>
              </a:rPr>
              <a:t>устной</a:t>
            </a:r>
            <a:r>
              <a:rPr lang="en-US" sz="1931" dirty="0">
                <a:solidFill>
                  <a:srgbClr val="000000"/>
                </a:solidFill>
                <a:latin typeface="Lora"/>
              </a:rPr>
              <a:t> </a:t>
            </a:r>
            <a:r>
              <a:rPr lang="en-US" sz="1931" dirty="0" err="1">
                <a:solidFill>
                  <a:srgbClr val="000000"/>
                </a:solidFill>
                <a:latin typeface="Lora"/>
              </a:rPr>
              <a:t>деловой</a:t>
            </a:r>
            <a:r>
              <a:rPr lang="en-US" sz="1931" dirty="0">
                <a:solidFill>
                  <a:srgbClr val="000000"/>
                </a:solidFill>
                <a:latin typeface="Lora"/>
              </a:rPr>
              <a:t> </a:t>
            </a:r>
            <a:r>
              <a:rPr lang="en-US" sz="1931" dirty="0" err="1">
                <a:solidFill>
                  <a:srgbClr val="000000"/>
                </a:solidFill>
                <a:latin typeface="Lora"/>
              </a:rPr>
              <a:t>речи</a:t>
            </a:r>
            <a:r>
              <a:rPr lang="en-US" sz="1931" dirty="0">
                <a:solidFill>
                  <a:srgbClr val="000000"/>
                </a:solidFill>
                <a:latin typeface="Lora"/>
              </a:rPr>
              <a:t> </a:t>
            </a:r>
          </a:p>
          <a:p>
            <a:pPr>
              <a:lnSpc>
                <a:spcPts val="2125"/>
              </a:lnSpc>
            </a:pPr>
            <a:r>
              <a:rPr lang="en-US" sz="1931" dirty="0">
                <a:solidFill>
                  <a:srgbClr val="000000"/>
                </a:solidFill>
                <a:latin typeface="Lora"/>
              </a:rPr>
              <a:t>       [online]. [cit. 2024-02-18]. </a:t>
            </a:r>
            <a:r>
              <a:rPr lang="en-US" sz="1931" dirty="0" err="1">
                <a:solidFill>
                  <a:srgbClr val="000000"/>
                </a:solidFill>
                <a:latin typeface="Lora"/>
              </a:rPr>
              <a:t>Dostupné</a:t>
            </a:r>
            <a:r>
              <a:rPr lang="en-US" sz="1931" dirty="0">
                <a:solidFill>
                  <a:srgbClr val="000000"/>
                </a:solidFill>
                <a:latin typeface="Lora"/>
              </a:rPr>
              <a:t> z: http://www.bibliotekar.ru/</a:t>
            </a:r>
          </a:p>
          <a:p>
            <a:pPr>
              <a:lnSpc>
                <a:spcPts val="2125"/>
              </a:lnSpc>
            </a:pPr>
            <a:r>
              <a:rPr lang="en-US" sz="1931" dirty="0">
                <a:solidFill>
                  <a:srgbClr val="000000"/>
                </a:solidFill>
                <a:latin typeface="Lora"/>
              </a:rPr>
              <a:t>       </a:t>
            </a:r>
            <a:r>
              <a:rPr lang="en-US" sz="1931" dirty="0" err="1">
                <a:solidFill>
                  <a:srgbClr val="000000"/>
                </a:solidFill>
                <a:latin typeface="Lora"/>
              </a:rPr>
              <a:t>delovoe-obschenie</a:t>
            </a:r>
            <a:r>
              <a:rPr lang="en-US" sz="1931" dirty="0">
                <a:solidFill>
                  <a:srgbClr val="000000"/>
                </a:solidFill>
                <a:latin typeface="Lora"/>
              </a:rPr>
              <a:t>/62.htm</a:t>
            </a:r>
          </a:p>
          <a:p>
            <a:pPr>
              <a:lnSpc>
                <a:spcPts val="2125"/>
              </a:lnSpc>
            </a:pPr>
            <a:endParaRPr dirty="0"/>
          </a:p>
          <a:p>
            <a:pPr marL="417096" lvl="1" indent="-208548">
              <a:lnSpc>
                <a:spcPts val="2125"/>
              </a:lnSpc>
              <a:buFont typeface="Arial"/>
              <a:buChar char="•"/>
            </a:pPr>
            <a:r>
              <a:rPr lang="en-US" sz="1931" dirty="0" err="1">
                <a:solidFill>
                  <a:srgbClr val="000000"/>
                </a:solidFill>
                <a:latin typeface="Lora"/>
              </a:rPr>
              <a:t>Культура</a:t>
            </a:r>
            <a:r>
              <a:rPr lang="en-US" sz="1931" dirty="0">
                <a:solidFill>
                  <a:srgbClr val="000000"/>
                </a:solidFill>
                <a:latin typeface="Lora"/>
              </a:rPr>
              <a:t> </a:t>
            </a:r>
            <a:r>
              <a:rPr lang="en-US" sz="1931" dirty="0" err="1">
                <a:solidFill>
                  <a:srgbClr val="000000"/>
                </a:solidFill>
                <a:latin typeface="Lora"/>
              </a:rPr>
              <a:t>официально-деловой</a:t>
            </a:r>
            <a:r>
              <a:rPr lang="en-US" sz="1931" dirty="0">
                <a:solidFill>
                  <a:srgbClr val="000000"/>
                </a:solidFill>
                <a:latin typeface="Lora"/>
              </a:rPr>
              <a:t> </a:t>
            </a:r>
            <a:r>
              <a:rPr lang="en-US" sz="1931" dirty="0" err="1">
                <a:solidFill>
                  <a:srgbClr val="000000"/>
                </a:solidFill>
                <a:latin typeface="Lora"/>
              </a:rPr>
              <a:t>речи</a:t>
            </a:r>
            <a:r>
              <a:rPr lang="en-US" sz="1931" dirty="0">
                <a:solidFill>
                  <a:srgbClr val="000000"/>
                </a:solidFill>
                <a:latin typeface="Lora"/>
              </a:rPr>
              <a:t> [online]. [cit. 2024-02-18]. </a:t>
            </a:r>
          </a:p>
          <a:p>
            <a:pPr>
              <a:lnSpc>
                <a:spcPts val="2125"/>
              </a:lnSpc>
            </a:pPr>
            <a:r>
              <a:rPr lang="en-US" sz="1931" dirty="0">
                <a:solidFill>
                  <a:srgbClr val="000000"/>
                </a:solidFill>
                <a:latin typeface="Lora"/>
              </a:rPr>
              <a:t>      https://edu.tltsu.ru/er/book_view.phpbook_id=2d4&amp;page_id=315</a:t>
            </a:r>
          </a:p>
          <a:p>
            <a:pPr>
              <a:lnSpc>
                <a:spcPts val="2125"/>
              </a:lnSpc>
            </a:pPr>
            <a:endParaRPr dirty="0"/>
          </a:p>
          <a:p>
            <a:pPr marL="417096" lvl="1" indent="-208548">
              <a:lnSpc>
                <a:spcPts val="2125"/>
              </a:lnSpc>
              <a:buFont typeface="Arial"/>
              <a:buChar char="•"/>
            </a:pPr>
            <a:r>
              <a:rPr lang="ru-RU" sz="1931" dirty="0" smtClean="0">
                <a:solidFill>
                  <a:srgbClr val="000000"/>
                </a:solidFill>
                <a:latin typeface="Lora"/>
              </a:rPr>
              <a:t>Деловые совещания: виды, проведение, </a:t>
            </a:r>
            <a:r>
              <a:rPr lang="ru-RU" sz="1931" dirty="0" smtClean="0">
                <a:solidFill>
                  <a:srgbClr val="000000"/>
                </a:solidFill>
                <a:latin typeface="Lora"/>
              </a:rPr>
              <a:t>организация </a:t>
            </a:r>
            <a:r>
              <a:rPr lang="en-US" sz="1931" dirty="0" smtClean="0">
                <a:solidFill>
                  <a:srgbClr val="000000"/>
                </a:solidFill>
                <a:latin typeface="Lora"/>
              </a:rPr>
              <a:t>[online]. </a:t>
            </a:r>
            <a:r>
              <a:rPr lang="ru-RU" sz="1931" dirty="0" smtClean="0">
                <a:solidFill>
                  <a:srgbClr val="000000"/>
                </a:solidFill>
                <a:latin typeface="Lora"/>
              </a:rPr>
              <a:t>              </a:t>
            </a:r>
          </a:p>
          <a:p>
            <a:pPr marL="417096" lvl="1" indent="-208548">
              <a:lnSpc>
                <a:spcPts val="2125"/>
              </a:lnSpc>
              <a:buFont typeface="Arial"/>
              <a:buChar char="•"/>
            </a:pPr>
            <a:r>
              <a:rPr lang="en-US" sz="1931" dirty="0" smtClean="0">
                <a:solidFill>
                  <a:srgbClr val="000000"/>
                </a:solidFill>
                <a:latin typeface="Lora"/>
              </a:rPr>
              <a:t>[</a:t>
            </a:r>
            <a:r>
              <a:rPr lang="en-US" sz="1931" dirty="0" smtClean="0">
                <a:solidFill>
                  <a:srgbClr val="000000"/>
                </a:solidFill>
                <a:latin typeface="Lora"/>
              </a:rPr>
              <a:t>cit. 2024-02-18]. </a:t>
            </a:r>
            <a:r>
              <a:rPr lang="en-US" sz="1931" dirty="0" err="1" smtClean="0">
                <a:solidFill>
                  <a:srgbClr val="000000"/>
                </a:solidFill>
                <a:latin typeface="Lora"/>
              </a:rPr>
              <a:t>Dostupné</a:t>
            </a:r>
            <a:r>
              <a:rPr lang="en-US" sz="1931" dirty="0" smtClean="0">
                <a:solidFill>
                  <a:srgbClr val="000000"/>
                </a:solidFill>
                <a:latin typeface="Lora"/>
              </a:rPr>
              <a:t> z: https</a:t>
            </a:r>
            <a:r>
              <a:rPr lang="en-US" sz="1931" dirty="0">
                <a:solidFill>
                  <a:srgbClr val="000000"/>
                </a:solidFill>
                <a:latin typeface="Lora"/>
              </a:rPr>
              <a:t>://</a:t>
            </a:r>
            <a:r>
              <a:rPr lang="en-US" sz="1931" dirty="0" smtClean="0">
                <a:solidFill>
                  <a:srgbClr val="000000"/>
                </a:solidFill>
                <a:latin typeface="Lora"/>
              </a:rPr>
              <a:t>www.expocentr.ru/ru/</a:t>
            </a:r>
            <a:r>
              <a:rPr lang="ru-RU" sz="1931" dirty="0" smtClean="0">
                <a:solidFill>
                  <a:srgbClr val="000000"/>
                </a:solidFill>
                <a:latin typeface="Lora"/>
              </a:rPr>
              <a:t> </a:t>
            </a:r>
            <a:r>
              <a:rPr lang="ru-RU" sz="1931" dirty="0" smtClean="0">
                <a:solidFill>
                  <a:srgbClr val="000000"/>
                </a:solidFill>
                <a:latin typeface="Lora"/>
              </a:rPr>
              <a:t>             </a:t>
            </a:r>
            <a:r>
              <a:rPr lang="en-US" sz="1931" dirty="0" smtClean="0">
                <a:solidFill>
                  <a:srgbClr val="000000"/>
                </a:solidFill>
                <a:latin typeface="Lora"/>
              </a:rPr>
              <a:t>articles-of-exhibitions/17022</a:t>
            </a:r>
            <a:r>
              <a:rPr lang="en-US" sz="1931" dirty="0">
                <a:solidFill>
                  <a:srgbClr val="000000"/>
                </a:solidFill>
                <a:latin typeface="Lora"/>
              </a:rPr>
              <a:t>/</a:t>
            </a:r>
          </a:p>
          <a:p>
            <a:pPr>
              <a:lnSpc>
                <a:spcPts val="2125"/>
              </a:lnSpc>
            </a:pPr>
            <a:endParaRPr dirty="0"/>
          </a:p>
          <a:p>
            <a:pPr>
              <a:lnSpc>
                <a:spcPts val="2125"/>
              </a:lnSpc>
            </a:pP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9A78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602763" y="4540603"/>
            <a:ext cx="15656537" cy="5001497"/>
            <a:chOff x="0" y="0"/>
            <a:chExt cx="3097611" cy="98953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097611" cy="989535"/>
            </a:xfrm>
            <a:custGeom>
              <a:avLst/>
              <a:gdLst/>
              <a:ahLst/>
              <a:cxnLst/>
              <a:rect l="l" t="t" r="r" b="b"/>
              <a:pathLst>
                <a:path w="3097611" h="989535">
                  <a:moveTo>
                    <a:pt x="0" y="0"/>
                  </a:moveTo>
                  <a:lnTo>
                    <a:pt x="3097611" y="0"/>
                  </a:lnTo>
                  <a:lnTo>
                    <a:pt x="3097611" y="989535"/>
                  </a:lnTo>
                  <a:lnTo>
                    <a:pt x="0" y="989535"/>
                  </a:lnTo>
                  <a:close/>
                </a:path>
              </a:pathLst>
            </a:custGeom>
            <a:solidFill>
              <a:srgbClr val="B8A995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95250"/>
              <a:ext cx="3097611" cy="108478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3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276140" y="3216136"/>
            <a:ext cx="15600924" cy="5913725"/>
            <a:chOff x="0" y="0"/>
            <a:chExt cx="3086608" cy="117001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086608" cy="1170017"/>
            </a:xfrm>
            <a:custGeom>
              <a:avLst/>
              <a:gdLst/>
              <a:ahLst/>
              <a:cxnLst/>
              <a:rect l="l" t="t" r="r" b="b"/>
              <a:pathLst>
                <a:path w="3086608" h="1170017">
                  <a:moveTo>
                    <a:pt x="0" y="0"/>
                  </a:moveTo>
                  <a:lnTo>
                    <a:pt x="3086608" y="0"/>
                  </a:lnTo>
                  <a:lnTo>
                    <a:pt x="3086608" y="1170017"/>
                  </a:lnTo>
                  <a:lnTo>
                    <a:pt x="0" y="1170017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95250"/>
              <a:ext cx="3086608" cy="126526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3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2903338" y="5449106"/>
            <a:ext cx="1224101" cy="1224101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88A92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76200" y="-19050"/>
              <a:ext cx="660400" cy="7556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3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2903338" y="7142062"/>
            <a:ext cx="1224101" cy="1224101"/>
            <a:chOff x="0" y="0"/>
            <a:chExt cx="812800" cy="8128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88A92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76200" y="-19050"/>
              <a:ext cx="660400" cy="7556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3"/>
                </a:lnSpc>
              </a:pPr>
              <a:endParaRPr/>
            </a:p>
          </p:txBody>
        </p:sp>
      </p:grpSp>
      <p:sp>
        <p:nvSpPr>
          <p:cNvPr id="14" name="Freeform 14"/>
          <p:cNvSpPr/>
          <p:nvPr/>
        </p:nvSpPr>
        <p:spPr>
          <a:xfrm>
            <a:off x="0" y="-808142"/>
            <a:ext cx="18288000" cy="4984890"/>
          </a:xfrm>
          <a:custGeom>
            <a:avLst/>
            <a:gdLst/>
            <a:ahLst/>
            <a:cxnLst/>
            <a:rect l="l" t="t" r="r" b="b"/>
            <a:pathLst>
              <a:path w="18288000" h="4984890">
                <a:moveTo>
                  <a:pt x="0" y="0"/>
                </a:moveTo>
                <a:lnTo>
                  <a:pt x="18288000" y="0"/>
                </a:lnTo>
                <a:lnTo>
                  <a:pt x="18288000" y="4984890"/>
                </a:lnTo>
                <a:lnTo>
                  <a:pt x="0" y="498489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/>
            <a:stretch>
              <a:fillRect t="-66059" b="-78111"/>
            </a:stretch>
          </a:blipFill>
        </p:spPr>
      </p:sp>
      <p:grpSp>
        <p:nvGrpSpPr>
          <p:cNvPr id="15" name="Group 15"/>
          <p:cNvGrpSpPr/>
          <p:nvPr/>
        </p:nvGrpSpPr>
        <p:grpSpPr>
          <a:xfrm>
            <a:off x="2896462" y="3756149"/>
            <a:ext cx="1224101" cy="1224101"/>
            <a:chOff x="0" y="0"/>
            <a:chExt cx="812800" cy="8128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88A92"/>
            </a:solidFill>
          </p:spPr>
        </p:sp>
        <p:sp>
          <p:nvSpPr>
            <p:cNvPr id="17" name="TextBox 17"/>
            <p:cNvSpPr txBox="1"/>
            <p:nvPr/>
          </p:nvSpPr>
          <p:spPr>
            <a:xfrm>
              <a:off x="76200" y="-19050"/>
              <a:ext cx="660400" cy="7556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3"/>
                </a:lnSpc>
              </a:pPr>
              <a:endParaRPr/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10352158" y="3756149"/>
            <a:ext cx="1224101" cy="1224101"/>
            <a:chOff x="0" y="0"/>
            <a:chExt cx="812800" cy="81280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88A92"/>
            </a:solidFill>
          </p:spPr>
        </p:sp>
        <p:sp>
          <p:nvSpPr>
            <p:cNvPr id="20" name="TextBox 20"/>
            <p:cNvSpPr txBox="1"/>
            <p:nvPr/>
          </p:nvSpPr>
          <p:spPr>
            <a:xfrm>
              <a:off x="76200" y="-19050"/>
              <a:ext cx="660400" cy="7556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3"/>
                </a:lnSpc>
              </a:pPr>
              <a:endParaRPr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10352158" y="5449106"/>
            <a:ext cx="1224101" cy="1224101"/>
            <a:chOff x="0" y="0"/>
            <a:chExt cx="812800" cy="8128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88A92"/>
            </a:solidFill>
          </p:spPr>
        </p:sp>
        <p:sp>
          <p:nvSpPr>
            <p:cNvPr id="23" name="TextBox 23"/>
            <p:cNvSpPr txBox="1"/>
            <p:nvPr/>
          </p:nvSpPr>
          <p:spPr>
            <a:xfrm>
              <a:off x="76200" y="-19050"/>
              <a:ext cx="660400" cy="7556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3"/>
                </a:lnSpc>
              </a:pPr>
              <a:endParaRPr/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10352158" y="7111357"/>
            <a:ext cx="1224101" cy="1224101"/>
            <a:chOff x="0" y="0"/>
            <a:chExt cx="812800" cy="81280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88A92"/>
            </a:solidFill>
          </p:spPr>
        </p:sp>
        <p:sp>
          <p:nvSpPr>
            <p:cNvPr id="26" name="TextBox 26"/>
            <p:cNvSpPr txBox="1"/>
            <p:nvPr/>
          </p:nvSpPr>
          <p:spPr>
            <a:xfrm>
              <a:off x="76200" y="-19050"/>
              <a:ext cx="660400" cy="7556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3"/>
                </a:lnSpc>
              </a:pPr>
              <a:endParaRPr/>
            </a:p>
          </p:txBody>
        </p:sp>
      </p:grpSp>
      <p:sp>
        <p:nvSpPr>
          <p:cNvPr id="27" name="TextBox 27"/>
          <p:cNvSpPr txBox="1"/>
          <p:nvPr/>
        </p:nvSpPr>
        <p:spPr>
          <a:xfrm>
            <a:off x="1028700" y="1280792"/>
            <a:ext cx="7951851" cy="16963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630"/>
              </a:lnSpc>
              <a:spcBef>
                <a:spcPct val="0"/>
              </a:spcBef>
            </a:pPr>
            <a:r>
              <a:rPr lang="en-US" sz="13021" u="none" strike="noStrike">
                <a:solidFill>
                  <a:srgbClr val="040606"/>
                </a:solidFill>
                <a:latin typeface="Lora Bold"/>
              </a:rPr>
              <a:t>AGENDA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3508512" y="3969870"/>
            <a:ext cx="1169846" cy="8252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302"/>
              </a:lnSpc>
            </a:pPr>
            <a:r>
              <a:rPr lang="en-US" sz="5729">
                <a:solidFill>
                  <a:srgbClr val="000000"/>
                </a:solidFill>
                <a:latin typeface="Lora Bold"/>
              </a:rPr>
              <a:t>01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3515389" y="5672351"/>
            <a:ext cx="1169846" cy="8252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302"/>
              </a:lnSpc>
            </a:pPr>
            <a:r>
              <a:rPr lang="en-US" sz="5729">
                <a:solidFill>
                  <a:srgbClr val="000000"/>
                </a:solidFill>
                <a:latin typeface="Lora Bold"/>
              </a:rPr>
              <a:t>02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3515389" y="7365308"/>
            <a:ext cx="1169846" cy="8252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302"/>
              </a:lnSpc>
            </a:pPr>
            <a:r>
              <a:rPr lang="en-US" sz="5729">
                <a:solidFill>
                  <a:srgbClr val="000000"/>
                </a:solidFill>
                <a:latin typeface="Lora Bold"/>
              </a:rPr>
              <a:t>03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10964209" y="4024203"/>
            <a:ext cx="1169846" cy="8252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302"/>
              </a:lnSpc>
            </a:pPr>
            <a:r>
              <a:rPr lang="en-US" sz="5729">
                <a:solidFill>
                  <a:srgbClr val="000000"/>
                </a:solidFill>
                <a:latin typeface="Lora Bold"/>
              </a:rPr>
              <a:t>04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10964209" y="5720451"/>
            <a:ext cx="1169846" cy="8252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302"/>
              </a:lnSpc>
            </a:pPr>
            <a:r>
              <a:rPr lang="en-US" sz="5729">
                <a:solidFill>
                  <a:srgbClr val="000000"/>
                </a:solidFill>
                <a:latin typeface="Lora Bold"/>
              </a:rPr>
              <a:t>05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10964209" y="7382702"/>
            <a:ext cx="1169846" cy="8252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302"/>
              </a:lnSpc>
            </a:pPr>
            <a:r>
              <a:rPr lang="en-US" sz="5729">
                <a:solidFill>
                  <a:srgbClr val="000000"/>
                </a:solidFill>
                <a:latin typeface="Lora Bold"/>
              </a:rPr>
              <a:t>06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4503618" y="4195798"/>
            <a:ext cx="4481467" cy="3448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640"/>
              </a:lnSpc>
            </a:pPr>
            <a:r>
              <a:rPr lang="en-US" sz="2400">
                <a:solidFill>
                  <a:srgbClr val="000000"/>
                </a:solidFill>
                <a:latin typeface="Lora"/>
              </a:rPr>
              <a:t>УСТНАЯ ДЕЛОВАЯ РЕЧЬ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4510495" y="5898279"/>
            <a:ext cx="3867415" cy="3448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640"/>
              </a:lnSpc>
            </a:pPr>
            <a:r>
              <a:rPr lang="en-US" sz="2400">
                <a:solidFill>
                  <a:srgbClr val="000000"/>
                </a:solidFill>
                <a:latin typeface="Lora"/>
              </a:rPr>
              <a:t>СТИЛИ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4510495" y="7591235"/>
            <a:ext cx="3551472" cy="3448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640"/>
              </a:lnSpc>
            </a:pPr>
            <a:r>
              <a:rPr lang="en-US" sz="2400">
                <a:solidFill>
                  <a:srgbClr val="000000"/>
                </a:solidFill>
                <a:latin typeface="Lora"/>
              </a:rPr>
              <a:t>НАВЫКИ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11959315" y="4250130"/>
            <a:ext cx="4429961" cy="3448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640"/>
              </a:lnSpc>
            </a:pPr>
            <a:r>
              <a:rPr lang="en-US" sz="2400">
                <a:solidFill>
                  <a:srgbClr val="000000"/>
                </a:solidFill>
                <a:latin typeface="Lora"/>
              </a:rPr>
              <a:t>ВИДЫ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11959315" y="5934438"/>
            <a:ext cx="4223939" cy="3448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640"/>
              </a:lnSpc>
            </a:pPr>
            <a:r>
              <a:rPr lang="en-US" sz="2400">
                <a:solidFill>
                  <a:srgbClr val="000000"/>
                </a:solidFill>
                <a:latin typeface="Lora"/>
              </a:rPr>
              <a:t>ВИДЕО/СЛОВАРЬ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11959315" y="7596689"/>
            <a:ext cx="4223939" cy="3448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640"/>
              </a:lnSpc>
            </a:pPr>
            <a:r>
              <a:rPr lang="en-US" sz="2400">
                <a:solidFill>
                  <a:srgbClr val="000000"/>
                </a:solidFill>
                <a:latin typeface="Lora"/>
              </a:rPr>
              <a:t>ИСТОЧНИКИ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9A78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760170" y="0"/>
            <a:ext cx="13648413" cy="11411580"/>
            <a:chOff x="0" y="0"/>
            <a:chExt cx="18197884" cy="1521544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 cstate="print"/>
            <a:srcRect l="10132" r="10132"/>
            <a:stretch>
              <a:fillRect/>
            </a:stretch>
          </p:blipFill>
          <p:spPr>
            <a:xfrm>
              <a:off x="0" y="0"/>
              <a:ext cx="18197884" cy="15215440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>
            <a:off x="1439199" y="1692342"/>
            <a:ext cx="12037322" cy="7385419"/>
            <a:chOff x="0" y="0"/>
            <a:chExt cx="1318861" cy="809179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318861" cy="809179"/>
            </a:xfrm>
            <a:custGeom>
              <a:avLst/>
              <a:gdLst/>
              <a:ahLst/>
              <a:cxnLst/>
              <a:rect l="l" t="t" r="r" b="b"/>
              <a:pathLst>
                <a:path w="1318861" h="809179">
                  <a:moveTo>
                    <a:pt x="0" y="0"/>
                  </a:moveTo>
                  <a:lnTo>
                    <a:pt x="1318861" y="0"/>
                  </a:lnTo>
                  <a:lnTo>
                    <a:pt x="1318861" y="809179"/>
                  </a:lnTo>
                  <a:lnTo>
                    <a:pt x="0" y="809179"/>
                  </a:lnTo>
                  <a:close/>
                </a:path>
              </a:pathLst>
            </a:custGeom>
            <a:solidFill>
              <a:srgbClr val="C59F82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95250"/>
              <a:ext cx="1318861" cy="90442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3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236414" y="1028700"/>
            <a:ext cx="12946732" cy="7676551"/>
            <a:chOff x="0" y="0"/>
            <a:chExt cx="1418500" cy="841076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418500" cy="841076"/>
            </a:xfrm>
            <a:custGeom>
              <a:avLst/>
              <a:gdLst/>
              <a:ahLst/>
              <a:cxnLst/>
              <a:rect l="l" t="t" r="r" b="b"/>
              <a:pathLst>
                <a:path w="1418500" h="841076">
                  <a:moveTo>
                    <a:pt x="0" y="0"/>
                  </a:moveTo>
                  <a:lnTo>
                    <a:pt x="1418500" y="0"/>
                  </a:lnTo>
                  <a:lnTo>
                    <a:pt x="1418500" y="841076"/>
                  </a:lnTo>
                  <a:lnTo>
                    <a:pt x="0" y="841076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-95250"/>
              <a:ext cx="1418500" cy="93632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3"/>
                </a:lnSpc>
              </a:pPr>
              <a:endParaRPr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236414" y="2264215"/>
            <a:ext cx="13183145" cy="71600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731"/>
              </a:lnSpc>
            </a:pPr>
            <a:r>
              <a:rPr lang="en-US" sz="2799">
                <a:solidFill>
                  <a:srgbClr val="000000"/>
                </a:solidFill>
                <a:latin typeface="Lora"/>
              </a:rPr>
              <a:t>— форма речевой деятельности, включающая осуществление речевых высказываний в звуковой форме (говорение)</a:t>
            </a:r>
          </a:p>
          <a:p>
            <a:pPr>
              <a:lnSpc>
                <a:spcPts val="4731"/>
              </a:lnSpc>
            </a:pPr>
            <a:endParaRPr/>
          </a:p>
          <a:p>
            <a:pPr marL="604519" lvl="1" indent="-302260">
              <a:lnSpc>
                <a:spcPts val="4731"/>
              </a:lnSpc>
              <a:buFont typeface="Arial"/>
              <a:buChar char="•"/>
            </a:pPr>
            <a:r>
              <a:rPr lang="en-US" sz="2799">
                <a:solidFill>
                  <a:srgbClr val="000000"/>
                </a:solidFill>
                <a:latin typeface="Lora"/>
              </a:rPr>
              <a:t>  </a:t>
            </a:r>
            <a:r>
              <a:rPr lang="en-US" sz="2799">
                <a:solidFill>
                  <a:srgbClr val="000000"/>
                </a:solidFill>
                <a:latin typeface="Lora Bold"/>
              </a:rPr>
              <a:t>монологические виды</a:t>
            </a:r>
            <a:r>
              <a:rPr lang="en-US" sz="2799">
                <a:solidFill>
                  <a:srgbClr val="000000"/>
                </a:solidFill>
                <a:latin typeface="Lora"/>
              </a:rPr>
              <a:t>: приветственная речь, торговая (реклама), информационная речь, доклад (на заседании, собрании); </a:t>
            </a:r>
            <a:r>
              <a:rPr lang="en-US" sz="2799">
                <a:solidFill>
                  <a:srgbClr val="000000"/>
                </a:solidFill>
                <a:latin typeface="Lora Bold"/>
              </a:rPr>
              <a:t>диалогические</a:t>
            </a:r>
            <a:r>
              <a:rPr lang="en-US" sz="2799">
                <a:solidFill>
                  <a:srgbClr val="000000"/>
                </a:solidFill>
                <a:latin typeface="Lora"/>
              </a:rPr>
              <a:t>: деловой разговор, деловая беседа, совещание,     пресс-конференция, переговоры, интервью, телефонный разговор</a:t>
            </a:r>
          </a:p>
          <a:p>
            <a:pPr>
              <a:lnSpc>
                <a:spcPts val="4731"/>
              </a:lnSpc>
            </a:pPr>
            <a:r>
              <a:rPr lang="en-US" sz="2799">
                <a:solidFill>
                  <a:srgbClr val="000000"/>
                </a:solidFill>
                <a:latin typeface="Lora"/>
              </a:rPr>
              <a:t> </a:t>
            </a:r>
          </a:p>
          <a:p>
            <a:pPr marL="604519" lvl="1" indent="-302260">
              <a:lnSpc>
                <a:spcPts val="4731"/>
              </a:lnSpc>
              <a:buFont typeface="Arial"/>
              <a:buChar char="•"/>
            </a:pPr>
            <a:r>
              <a:rPr lang="en-US" sz="2799">
                <a:solidFill>
                  <a:srgbClr val="000000"/>
                </a:solidFill>
                <a:latin typeface="Lora"/>
              </a:rPr>
              <a:t> </a:t>
            </a:r>
            <a:r>
              <a:rPr lang="en-US" sz="2799">
                <a:solidFill>
                  <a:srgbClr val="000000"/>
                </a:solidFill>
                <a:latin typeface="Lora Bold"/>
              </a:rPr>
              <a:t>неподготовленная речь</a:t>
            </a:r>
            <a:r>
              <a:rPr lang="en-US" sz="2799">
                <a:solidFill>
                  <a:srgbClr val="000000"/>
                </a:solidFill>
                <a:latin typeface="Lora"/>
              </a:rPr>
              <a:t>: беседа, интервью, выступление в дискуссии; </a:t>
            </a:r>
            <a:r>
              <a:rPr lang="en-US" sz="2799">
                <a:solidFill>
                  <a:srgbClr val="000000"/>
                </a:solidFill>
                <a:latin typeface="Lora Bold"/>
              </a:rPr>
              <a:t>подготовленная</a:t>
            </a:r>
            <a:r>
              <a:rPr lang="en-US" sz="2799">
                <a:solidFill>
                  <a:srgbClr val="000000"/>
                </a:solidFill>
                <a:latin typeface="Lora"/>
              </a:rPr>
              <a:t>: лекция, доклад, выступление, отчёт, собеседование</a:t>
            </a:r>
          </a:p>
          <a:p>
            <a:pPr>
              <a:lnSpc>
                <a:spcPts val="4731"/>
              </a:lnSpc>
            </a:pPr>
            <a:endParaRPr/>
          </a:p>
          <a:p>
            <a:pPr marL="0" lvl="0" indent="0" algn="l">
              <a:lnSpc>
                <a:spcPts val="4731"/>
              </a:lnSpc>
            </a:pPr>
            <a:endParaRPr/>
          </a:p>
        </p:txBody>
      </p:sp>
      <p:sp>
        <p:nvSpPr>
          <p:cNvPr id="11" name="TextBox 11"/>
          <p:cNvSpPr txBox="1"/>
          <p:nvPr/>
        </p:nvSpPr>
        <p:spPr>
          <a:xfrm>
            <a:off x="236414" y="1304211"/>
            <a:ext cx="7835089" cy="8997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789"/>
              </a:lnSpc>
              <a:spcBef>
                <a:spcPct val="0"/>
              </a:spcBef>
            </a:pPr>
            <a:r>
              <a:rPr lang="en-US" sz="6999">
                <a:solidFill>
                  <a:srgbClr val="000000"/>
                </a:solidFill>
                <a:latin typeface="Lora Bold"/>
              </a:rPr>
              <a:t>УСТНАЯ РЕЧЬ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9A78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891422" y="241552"/>
            <a:ext cx="7134444" cy="10287000"/>
            <a:chOff x="0" y="0"/>
            <a:chExt cx="9512593" cy="1371600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 cstate="print"/>
            <a:srcRect t="1967" b="1967"/>
            <a:stretch>
              <a:fillRect/>
            </a:stretch>
          </p:blipFill>
          <p:spPr>
            <a:xfrm>
              <a:off x="0" y="0"/>
              <a:ext cx="9512593" cy="13716000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>
            <a:off x="1439199" y="1692342"/>
            <a:ext cx="12037322" cy="7385419"/>
            <a:chOff x="0" y="0"/>
            <a:chExt cx="1318861" cy="809179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318861" cy="809179"/>
            </a:xfrm>
            <a:custGeom>
              <a:avLst/>
              <a:gdLst/>
              <a:ahLst/>
              <a:cxnLst/>
              <a:rect l="l" t="t" r="r" b="b"/>
              <a:pathLst>
                <a:path w="1318861" h="809179">
                  <a:moveTo>
                    <a:pt x="0" y="0"/>
                  </a:moveTo>
                  <a:lnTo>
                    <a:pt x="1318861" y="0"/>
                  </a:lnTo>
                  <a:lnTo>
                    <a:pt x="1318861" y="809179"/>
                  </a:lnTo>
                  <a:lnTo>
                    <a:pt x="0" y="809179"/>
                  </a:lnTo>
                  <a:close/>
                </a:path>
              </a:pathLst>
            </a:custGeom>
            <a:solidFill>
              <a:srgbClr val="C59F82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95250"/>
              <a:ext cx="1318861" cy="90442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3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236414" y="1028700"/>
            <a:ext cx="12946732" cy="7676551"/>
            <a:chOff x="0" y="0"/>
            <a:chExt cx="1418500" cy="841076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418500" cy="841076"/>
            </a:xfrm>
            <a:custGeom>
              <a:avLst/>
              <a:gdLst/>
              <a:ahLst/>
              <a:cxnLst/>
              <a:rect l="l" t="t" r="r" b="b"/>
              <a:pathLst>
                <a:path w="1418500" h="841076">
                  <a:moveTo>
                    <a:pt x="0" y="0"/>
                  </a:moveTo>
                  <a:lnTo>
                    <a:pt x="1418500" y="0"/>
                  </a:lnTo>
                  <a:lnTo>
                    <a:pt x="1418500" y="841076"/>
                  </a:lnTo>
                  <a:lnTo>
                    <a:pt x="0" y="841076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-95250"/>
              <a:ext cx="1418500" cy="93632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3"/>
                </a:lnSpc>
              </a:pPr>
              <a:endParaRPr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236414" y="2306131"/>
            <a:ext cx="12946732" cy="72986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481"/>
              </a:lnSpc>
            </a:pPr>
            <a:r>
              <a:rPr lang="en-US" sz="2651">
                <a:solidFill>
                  <a:srgbClr val="000000"/>
                </a:solidFill>
                <a:latin typeface="Lora"/>
              </a:rPr>
              <a:t>Сфера функционирования – административно-правовая, управленческая деятельность. Охватывает международные отношения, юриспруденцию, экономику, военную отрасль, производство, канцелярию, сферу рекламы, общение в официальных учреждениях, правительственную деятельность</a:t>
            </a:r>
          </a:p>
          <a:p>
            <a:pPr>
              <a:lnSpc>
                <a:spcPts val="4481"/>
              </a:lnSpc>
            </a:pPr>
            <a:r>
              <a:rPr lang="en-US" sz="2651">
                <a:solidFill>
                  <a:srgbClr val="000000"/>
                </a:solidFill>
                <a:latin typeface="Lora"/>
              </a:rPr>
              <a:t> </a:t>
            </a:r>
          </a:p>
          <a:p>
            <a:pPr marL="572476" lvl="1" indent="-286238">
              <a:lnSpc>
                <a:spcPts val="4481"/>
              </a:lnSpc>
              <a:buFont typeface="Arial"/>
              <a:buChar char="•"/>
            </a:pPr>
            <a:r>
              <a:rPr lang="en-US" sz="2651">
                <a:solidFill>
                  <a:srgbClr val="000000"/>
                </a:solidFill>
                <a:latin typeface="Lora"/>
              </a:rPr>
              <a:t>   средство профессиональной коммуникации, этикет</a:t>
            </a:r>
          </a:p>
          <a:p>
            <a:pPr>
              <a:lnSpc>
                <a:spcPts val="4481"/>
              </a:lnSpc>
            </a:pPr>
            <a:endParaRPr/>
          </a:p>
          <a:p>
            <a:pPr marL="572476" lvl="1" indent="-286238">
              <a:lnSpc>
                <a:spcPts val="4481"/>
              </a:lnSpc>
              <a:buFont typeface="Arial"/>
              <a:buChar char="•"/>
            </a:pPr>
            <a:r>
              <a:rPr lang="en-US" sz="2651">
                <a:solidFill>
                  <a:srgbClr val="000000"/>
                </a:solidFill>
                <a:latin typeface="Lora"/>
              </a:rPr>
              <a:t>   навыки чёткого изложения информации, установление контактов,   администрирования, организации; ораторство; умение слушать, анализ</a:t>
            </a:r>
          </a:p>
          <a:p>
            <a:pPr>
              <a:lnSpc>
                <a:spcPts val="4481"/>
              </a:lnSpc>
            </a:pPr>
            <a:endParaRPr/>
          </a:p>
          <a:p>
            <a:pPr marL="572476" lvl="1" indent="-286238">
              <a:lnSpc>
                <a:spcPts val="4481"/>
              </a:lnSpc>
              <a:buFont typeface="Arial"/>
              <a:buChar char="•"/>
            </a:pPr>
            <a:r>
              <a:rPr lang="en-US" sz="2651">
                <a:solidFill>
                  <a:srgbClr val="000000"/>
                </a:solidFill>
                <a:latin typeface="Lora"/>
              </a:rPr>
              <a:t>   характерные стилистические особенности</a:t>
            </a:r>
          </a:p>
          <a:p>
            <a:pPr>
              <a:lnSpc>
                <a:spcPts val="4647"/>
              </a:lnSpc>
            </a:pPr>
            <a:endParaRPr/>
          </a:p>
          <a:p>
            <a:pPr marL="0" lvl="0" indent="0" algn="l">
              <a:lnSpc>
                <a:spcPts val="4647"/>
              </a:lnSpc>
            </a:pPr>
            <a:endParaRPr/>
          </a:p>
        </p:txBody>
      </p:sp>
      <p:sp>
        <p:nvSpPr>
          <p:cNvPr id="11" name="TextBox 11"/>
          <p:cNvSpPr txBox="1"/>
          <p:nvPr/>
        </p:nvSpPr>
        <p:spPr>
          <a:xfrm>
            <a:off x="236414" y="1304211"/>
            <a:ext cx="11987478" cy="8997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789"/>
              </a:lnSpc>
              <a:spcBef>
                <a:spcPct val="0"/>
              </a:spcBef>
            </a:pPr>
            <a:r>
              <a:rPr lang="en-US" sz="6999">
                <a:solidFill>
                  <a:srgbClr val="000000"/>
                </a:solidFill>
                <a:latin typeface="Lora Bold"/>
              </a:rPr>
              <a:t>УСТНАЯ ДЕЛОВАЯ РЕЧЬ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88A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2223892" y="268382"/>
            <a:ext cx="6975760" cy="10018618"/>
            <a:chOff x="0" y="0"/>
            <a:chExt cx="9301014" cy="13358157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 cstate="print"/>
            <a:srcRect l="26774" r="26774"/>
            <a:stretch>
              <a:fillRect/>
            </a:stretch>
          </p:blipFill>
          <p:spPr>
            <a:xfrm>
              <a:off x="0" y="0"/>
              <a:ext cx="9301014" cy="13358157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>
            <a:off x="1439199" y="1692342"/>
            <a:ext cx="11376139" cy="8153414"/>
            <a:chOff x="0" y="0"/>
            <a:chExt cx="1246419" cy="89332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246419" cy="893323"/>
            </a:xfrm>
            <a:custGeom>
              <a:avLst/>
              <a:gdLst/>
              <a:ahLst/>
              <a:cxnLst/>
              <a:rect l="l" t="t" r="r" b="b"/>
              <a:pathLst>
                <a:path w="1246419" h="893323">
                  <a:moveTo>
                    <a:pt x="0" y="0"/>
                  </a:moveTo>
                  <a:lnTo>
                    <a:pt x="1246419" y="0"/>
                  </a:lnTo>
                  <a:lnTo>
                    <a:pt x="1246419" y="893323"/>
                  </a:lnTo>
                  <a:lnTo>
                    <a:pt x="0" y="893323"/>
                  </a:lnTo>
                  <a:close/>
                </a:path>
              </a:pathLst>
            </a:custGeom>
            <a:solidFill>
              <a:srgbClr val="C59F82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95250"/>
              <a:ext cx="1246419" cy="98857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3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236414" y="653816"/>
            <a:ext cx="12259101" cy="8872259"/>
            <a:chOff x="0" y="0"/>
            <a:chExt cx="1343160" cy="972083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343160" cy="972083"/>
            </a:xfrm>
            <a:custGeom>
              <a:avLst/>
              <a:gdLst/>
              <a:ahLst/>
              <a:cxnLst/>
              <a:rect l="l" t="t" r="r" b="b"/>
              <a:pathLst>
                <a:path w="1343160" h="972083">
                  <a:moveTo>
                    <a:pt x="0" y="0"/>
                  </a:moveTo>
                  <a:lnTo>
                    <a:pt x="1343160" y="0"/>
                  </a:lnTo>
                  <a:lnTo>
                    <a:pt x="1343160" y="972083"/>
                  </a:lnTo>
                  <a:lnTo>
                    <a:pt x="0" y="972083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-95250"/>
              <a:ext cx="1343160" cy="10673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3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>
            <a:off x="236414" y="1820502"/>
            <a:ext cx="9563357" cy="2903573"/>
          </a:xfrm>
          <a:custGeom>
            <a:avLst/>
            <a:gdLst/>
            <a:ahLst/>
            <a:cxnLst/>
            <a:rect l="l" t="t" r="r" b="b"/>
            <a:pathLst>
              <a:path w="9563357" h="2903573">
                <a:moveTo>
                  <a:pt x="0" y="0"/>
                </a:moveTo>
                <a:lnTo>
                  <a:pt x="9563357" y="0"/>
                </a:lnTo>
                <a:lnTo>
                  <a:pt x="9563357" y="2903573"/>
                </a:lnTo>
                <a:lnTo>
                  <a:pt x="0" y="2903573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423856" y="1896908"/>
            <a:ext cx="12946732" cy="38721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61341" lvl="1" indent="-280670">
              <a:lnSpc>
                <a:spcPts val="4394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Lora"/>
              </a:rPr>
              <a:t>долженствующе-предписывающий характер; </a:t>
            </a:r>
          </a:p>
          <a:p>
            <a:pPr marL="561341" lvl="1" indent="-280670">
              <a:lnSpc>
                <a:spcPts val="4394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Lora"/>
              </a:rPr>
              <a:t>точность, детальность и объективность изложения; </a:t>
            </a:r>
          </a:p>
          <a:p>
            <a:pPr marL="561341" lvl="1" indent="-280670">
              <a:lnSpc>
                <a:spcPts val="4394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Lora"/>
              </a:rPr>
              <a:t>стереотипность, стандартность, клишированность;</a:t>
            </a:r>
          </a:p>
          <a:p>
            <a:pPr marL="561341" lvl="1" indent="-280670">
              <a:lnSpc>
                <a:spcPts val="4394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Lora"/>
              </a:rPr>
              <a:t> подстили: законодательный, дипломатический, </a:t>
            </a:r>
          </a:p>
          <a:p>
            <a:pPr>
              <a:lnSpc>
                <a:spcPts val="4394"/>
              </a:lnSpc>
            </a:pPr>
            <a:r>
              <a:rPr lang="en-US" sz="2600">
                <a:solidFill>
                  <a:srgbClr val="000000"/>
                </a:solidFill>
                <a:latin typeface="Lora"/>
              </a:rPr>
              <a:t>       финансовый, административно-хозяйственный и др.</a:t>
            </a:r>
          </a:p>
          <a:p>
            <a:pPr>
              <a:lnSpc>
                <a:spcPts val="4647"/>
              </a:lnSpc>
            </a:pPr>
            <a:endParaRPr/>
          </a:p>
          <a:p>
            <a:pPr marL="0" lvl="0" indent="0" algn="l">
              <a:lnSpc>
                <a:spcPts val="4647"/>
              </a:lnSpc>
            </a:pPr>
            <a:endParaRPr/>
          </a:p>
        </p:txBody>
      </p:sp>
      <p:sp>
        <p:nvSpPr>
          <p:cNvPr id="12" name="TextBox 12"/>
          <p:cNvSpPr txBox="1"/>
          <p:nvPr/>
        </p:nvSpPr>
        <p:spPr>
          <a:xfrm>
            <a:off x="236414" y="734060"/>
            <a:ext cx="11987478" cy="713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335"/>
              </a:lnSpc>
              <a:spcBef>
                <a:spcPct val="0"/>
              </a:spcBef>
            </a:pPr>
            <a:r>
              <a:rPr lang="en-US" sz="5500">
                <a:solidFill>
                  <a:srgbClr val="000000"/>
                </a:solidFill>
                <a:latin typeface="Lora Bold"/>
              </a:rPr>
              <a:t>СТИЛИ И ЯЗЫКОВЫЕ СРЕДСТВА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841258" y="5309959"/>
            <a:ext cx="11654257" cy="49770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61341" lvl="1" indent="-280670">
              <a:lnSpc>
                <a:spcPts val="4394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Lora"/>
              </a:rPr>
              <a:t>аббревиатуры (“ИМЛИ”, “РАН”, “ООО”, “ИП” и др.) </a:t>
            </a:r>
          </a:p>
          <a:p>
            <a:pPr marL="561341" lvl="1" indent="-280670">
              <a:lnSpc>
                <a:spcPts val="4394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Lora"/>
              </a:rPr>
              <a:t>преимущественно прямое лексическое значение;</a:t>
            </a:r>
          </a:p>
          <a:p>
            <a:pPr marL="561341" lvl="1" indent="-280670">
              <a:lnSpc>
                <a:spcPts val="4394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Lora"/>
              </a:rPr>
              <a:t>специфическая терминология (профессионализмы); </a:t>
            </a:r>
          </a:p>
          <a:p>
            <a:pPr marL="561341" lvl="1" indent="-280670">
              <a:lnSpc>
                <a:spcPts val="4394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Lora"/>
              </a:rPr>
              <a:t>отсутствие эмоционально окрашенной, иностилевой лексики; </a:t>
            </a:r>
          </a:p>
          <a:p>
            <a:pPr marL="561341" lvl="1" indent="-280670">
              <a:lnSpc>
                <a:spcPts val="4394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Lora"/>
              </a:rPr>
              <a:t>проф.идиомы (</a:t>
            </a:r>
            <a:r>
              <a:rPr lang="en-US" sz="2600">
                <a:solidFill>
                  <a:srgbClr val="000000"/>
                </a:solidFill>
                <a:latin typeface="Lora Italics"/>
              </a:rPr>
              <a:t>поднять отчетность, снять с баланса, наработать связи, выйти на потребителя, закрыть квартал и др.</a:t>
            </a:r>
            <a:r>
              <a:rPr lang="en-US" sz="2600">
                <a:solidFill>
                  <a:srgbClr val="000000"/>
                </a:solidFill>
                <a:latin typeface="Lora"/>
              </a:rPr>
              <a:t>);</a:t>
            </a:r>
          </a:p>
          <a:p>
            <a:pPr marL="561341" lvl="1" indent="-280670">
              <a:lnSpc>
                <a:spcPts val="4394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Lora"/>
              </a:rPr>
              <a:t>сложносокращенные слова (“Сибнефтегазпереработка”, “Минфин”)</a:t>
            </a:r>
          </a:p>
          <a:p>
            <a:pPr>
              <a:lnSpc>
                <a:spcPts val="4647"/>
              </a:lnSpc>
            </a:pPr>
            <a:endParaRPr/>
          </a:p>
          <a:p>
            <a:pPr marL="0" lvl="0" indent="0" algn="l">
              <a:lnSpc>
                <a:spcPts val="4647"/>
              </a:lnSpc>
            </a:pPr>
            <a:endParaRPr/>
          </a:p>
        </p:txBody>
      </p:sp>
      <p:sp>
        <p:nvSpPr>
          <p:cNvPr id="14" name="Freeform 14"/>
          <p:cNvSpPr/>
          <p:nvPr/>
        </p:nvSpPr>
        <p:spPr>
          <a:xfrm>
            <a:off x="423856" y="5424259"/>
            <a:ext cx="12259101" cy="3722040"/>
          </a:xfrm>
          <a:custGeom>
            <a:avLst/>
            <a:gdLst/>
            <a:ahLst/>
            <a:cxnLst/>
            <a:rect l="l" t="t" r="r" b="b"/>
            <a:pathLst>
              <a:path w="12259101" h="3722040">
                <a:moveTo>
                  <a:pt x="0" y="0"/>
                </a:moveTo>
                <a:lnTo>
                  <a:pt x="12259101" y="0"/>
                </a:lnTo>
                <a:lnTo>
                  <a:pt x="12259101" y="3722040"/>
                </a:lnTo>
                <a:lnTo>
                  <a:pt x="0" y="3722040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51231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/>
            <a:stretch>
              <a:fillRect t="-9259" b="-9259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-1454910" y="-603772"/>
            <a:ext cx="4967219" cy="11216898"/>
            <a:chOff x="0" y="0"/>
            <a:chExt cx="2117230" cy="478109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117230" cy="4781095"/>
            </a:xfrm>
            <a:custGeom>
              <a:avLst/>
              <a:gdLst/>
              <a:ahLst/>
              <a:cxnLst/>
              <a:rect l="l" t="t" r="r" b="b"/>
              <a:pathLst>
                <a:path w="2117230" h="4781095">
                  <a:moveTo>
                    <a:pt x="0" y="0"/>
                  </a:moveTo>
                  <a:lnTo>
                    <a:pt x="2117230" y="0"/>
                  </a:lnTo>
                  <a:lnTo>
                    <a:pt x="2117230" y="4781095"/>
                  </a:lnTo>
                  <a:lnTo>
                    <a:pt x="0" y="4781095"/>
                  </a:lnTo>
                  <a:close/>
                </a:path>
              </a:pathLst>
            </a:custGeom>
            <a:solidFill>
              <a:srgbClr val="688A92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95250"/>
              <a:ext cx="2117230" cy="487634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3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579319" y="4813713"/>
            <a:ext cx="8204901" cy="5176100"/>
            <a:chOff x="0" y="0"/>
            <a:chExt cx="898964" cy="56711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98964" cy="567116"/>
            </a:xfrm>
            <a:custGeom>
              <a:avLst/>
              <a:gdLst/>
              <a:ahLst/>
              <a:cxnLst/>
              <a:rect l="l" t="t" r="r" b="b"/>
              <a:pathLst>
                <a:path w="898964" h="567116">
                  <a:moveTo>
                    <a:pt x="0" y="0"/>
                  </a:moveTo>
                  <a:lnTo>
                    <a:pt x="898964" y="0"/>
                  </a:lnTo>
                  <a:lnTo>
                    <a:pt x="898964" y="567116"/>
                  </a:lnTo>
                  <a:lnTo>
                    <a:pt x="0" y="567116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95250"/>
              <a:ext cx="898964" cy="66236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3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>
            <a:off x="17607010" y="442136"/>
            <a:ext cx="462788" cy="409567"/>
          </a:xfrm>
          <a:custGeom>
            <a:avLst/>
            <a:gdLst/>
            <a:ahLst/>
            <a:cxnLst/>
            <a:rect l="l" t="t" r="r" b="b"/>
            <a:pathLst>
              <a:path w="462788" h="409567">
                <a:moveTo>
                  <a:pt x="0" y="0"/>
                </a:moveTo>
                <a:lnTo>
                  <a:pt x="462788" y="0"/>
                </a:lnTo>
                <a:lnTo>
                  <a:pt x="462788" y="409567"/>
                </a:lnTo>
                <a:lnTo>
                  <a:pt x="0" y="409567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10" name="Group 10"/>
          <p:cNvGrpSpPr/>
          <p:nvPr/>
        </p:nvGrpSpPr>
        <p:grpSpPr>
          <a:xfrm>
            <a:off x="9633503" y="4813713"/>
            <a:ext cx="8204901" cy="5176100"/>
            <a:chOff x="0" y="0"/>
            <a:chExt cx="898964" cy="567116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98964" cy="567116"/>
            </a:xfrm>
            <a:custGeom>
              <a:avLst/>
              <a:gdLst/>
              <a:ahLst/>
              <a:cxnLst/>
              <a:rect l="l" t="t" r="r" b="b"/>
              <a:pathLst>
                <a:path w="898964" h="567116">
                  <a:moveTo>
                    <a:pt x="0" y="0"/>
                  </a:moveTo>
                  <a:lnTo>
                    <a:pt x="898964" y="0"/>
                  </a:lnTo>
                  <a:lnTo>
                    <a:pt x="898964" y="567116"/>
                  </a:lnTo>
                  <a:lnTo>
                    <a:pt x="0" y="567116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0" y="-95250"/>
              <a:ext cx="898964" cy="66236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3"/>
                </a:lnSpc>
              </a:pPr>
              <a:endParaRPr/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9633503" y="4795127"/>
            <a:ext cx="8204901" cy="438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300"/>
              </a:lnSpc>
              <a:spcBef>
                <a:spcPct val="0"/>
              </a:spcBef>
            </a:pPr>
            <a:r>
              <a:rPr lang="en-US" sz="3000">
                <a:solidFill>
                  <a:srgbClr val="000000"/>
                </a:solidFill>
                <a:latin typeface="Lora Bold"/>
              </a:rPr>
              <a:t>КОММУНИКАЦИЯ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9633503" y="5349777"/>
            <a:ext cx="8144831" cy="44682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26111" lvl="1" indent="-313055">
              <a:lnSpc>
                <a:spcPts val="4901"/>
              </a:lnSpc>
              <a:buFont typeface="Arial"/>
              <a:buChar char="•"/>
            </a:pPr>
            <a:r>
              <a:rPr lang="en-US" sz="2900" spc="-87">
                <a:solidFill>
                  <a:srgbClr val="000000"/>
                </a:solidFill>
                <a:latin typeface="Lora"/>
              </a:rPr>
              <a:t>налаживание связей</a:t>
            </a:r>
          </a:p>
          <a:p>
            <a:pPr marL="626111" lvl="1" indent="-313055">
              <a:lnSpc>
                <a:spcPts val="4901"/>
              </a:lnSpc>
              <a:buFont typeface="Arial"/>
              <a:buChar char="•"/>
            </a:pPr>
            <a:r>
              <a:rPr lang="en-US" sz="2900" spc="-87">
                <a:solidFill>
                  <a:srgbClr val="000000"/>
                </a:solidFill>
                <a:latin typeface="Lora"/>
              </a:rPr>
              <a:t>активное слушание, анализ</a:t>
            </a:r>
          </a:p>
          <a:p>
            <a:pPr marL="626111" lvl="1" indent="-313055">
              <a:lnSpc>
                <a:spcPts val="4901"/>
              </a:lnSpc>
              <a:buFont typeface="Arial"/>
              <a:buChar char="•"/>
            </a:pPr>
            <a:r>
              <a:rPr lang="en-US" sz="2900" spc="-87">
                <a:solidFill>
                  <a:srgbClr val="000000"/>
                </a:solidFill>
                <a:latin typeface="Lora"/>
              </a:rPr>
              <a:t>внешний вид, жестикуляция</a:t>
            </a:r>
          </a:p>
          <a:p>
            <a:pPr marL="626111" lvl="1" indent="-313055">
              <a:lnSpc>
                <a:spcPts val="4901"/>
              </a:lnSpc>
              <a:buFont typeface="Arial"/>
              <a:buChar char="•"/>
            </a:pPr>
            <a:r>
              <a:rPr lang="en-US" sz="2900" spc="-87">
                <a:solidFill>
                  <a:srgbClr val="000000"/>
                </a:solidFill>
                <a:latin typeface="Lora"/>
              </a:rPr>
              <a:t>без лишней эмоциональности</a:t>
            </a:r>
          </a:p>
          <a:p>
            <a:pPr marL="626111" lvl="1" indent="-313055">
              <a:lnSpc>
                <a:spcPts val="4901"/>
              </a:lnSpc>
              <a:buFont typeface="Arial"/>
              <a:buChar char="•"/>
            </a:pPr>
            <a:r>
              <a:rPr lang="en-US" sz="2900" spc="-87">
                <a:solidFill>
                  <a:srgbClr val="000000"/>
                </a:solidFill>
                <a:latin typeface="Lora"/>
              </a:rPr>
              <a:t>вежливость, доброжелательность</a:t>
            </a:r>
          </a:p>
          <a:p>
            <a:pPr marL="626111" lvl="1" indent="-313055">
              <a:lnSpc>
                <a:spcPts val="4901"/>
              </a:lnSpc>
              <a:buFont typeface="Arial"/>
              <a:buChar char="•"/>
            </a:pPr>
            <a:r>
              <a:rPr lang="en-US" sz="2900" spc="-87">
                <a:solidFill>
                  <a:srgbClr val="000000"/>
                </a:solidFill>
                <a:latin typeface="Lora"/>
              </a:rPr>
              <a:t>(зрительный) контакт, внимательность</a:t>
            </a:r>
          </a:p>
          <a:p>
            <a:pPr marL="0" lvl="0" indent="0" algn="l">
              <a:lnSpc>
                <a:spcPts val="6427"/>
              </a:lnSpc>
            </a:pPr>
            <a:endParaRPr/>
          </a:p>
        </p:txBody>
      </p:sp>
      <p:sp>
        <p:nvSpPr>
          <p:cNvPr id="15" name="TextBox 15"/>
          <p:cNvSpPr txBox="1"/>
          <p:nvPr/>
        </p:nvSpPr>
        <p:spPr>
          <a:xfrm>
            <a:off x="579319" y="5387877"/>
            <a:ext cx="8204901" cy="39822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26104" lvl="1" indent="-313052">
              <a:lnSpc>
                <a:spcPts val="4523"/>
              </a:lnSpc>
              <a:buFont typeface="Arial"/>
              <a:buChar char="•"/>
            </a:pPr>
            <a:r>
              <a:rPr lang="en-US" sz="2899" spc="-86">
                <a:solidFill>
                  <a:srgbClr val="000000"/>
                </a:solidFill>
                <a:latin typeface="Lora"/>
              </a:rPr>
              <a:t>неличный характер</a:t>
            </a:r>
          </a:p>
          <a:p>
            <a:pPr marL="626104" lvl="1" indent="-313052">
              <a:lnSpc>
                <a:spcPts val="4523"/>
              </a:lnSpc>
              <a:buFont typeface="Arial"/>
              <a:buChar char="•"/>
            </a:pPr>
            <a:r>
              <a:rPr lang="en-US" sz="2899" spc="-86">
                <a:solidFill>
                  <a:srgbClr val="000000"/>
                </a:solidFill>
                <a:latin typeface="Lora"/>
              </a:rPr>
              <a:t>стрессоустойчивость </a:t>
            </a:r>
          </a:p>
          <a:p>
            <a:pPr marL="626104" lvl="1" indent="-313052">
              <a:lnSpc>
                <a:spcPts val="4523"/>
              </a:lnSpc>
              <a:buFont typeface="Arial"/>
              <a:buChar char="•"/>
            </a:pPr>
            <a:r>
              <a:rPr lang="en-US" sz="2899" spc="-86">
                <a:solidFill>
                  <a:srgbClr val="000000"/>
                </a:solidFill>
                <a:latin typeface="Lora"/>
              </a:rPr>
              <a:t>пунктуальность, этикет</a:t>
            </a:r>
          </a:p>
          <a:p>
            <a:pPr marL="626104" lvl="1" indent="-313052">
              <a:lnSpc>
                <a:spcPts val="4523"/>
              </a:lnSpc>
              <a:buFont typeface="Arial"/>
              <a:buChar char="•"/>
            </a:pPr>
            <a:r>
              <a:rPr lang="en-US" sz="2899" spc="-86">
                <a:solidFill>
                  <a:srgbClr val="000000"/>
                </a:solidFill>
                <a:latin typeface="Lora"/>
              </a:rPr>
              <a:t>избегание споров, конфликтов</a:t>
            </a:r>
          </a:p>
          <a:p>
            <a:pPr marL="626104" lvl="1" indent="-313052">
              <a:lnSpc>
                <a:spcPts val="4523"/>
              </a:lnSpc>
              <a:buFont typeface="Arial"/>
              <a:buChar char="•"/>
            </a:pPr>
            <a:r>
              <a:rPr lang="en-US" sz="2899" spc="-86">
                <a:solidFill>
                  <a:srgbClr val="000000"/>
                </a:solidFill>
                <a:latin typeface="Lora"/>
              </a:rPr>
              <a:t>чёткие формулировки, задача и цель</a:t>
            </a:r>
          </a:p>
          <a:p>
            <a:pPr marL="626104" lvl="1" indent="-313052">
              <a:lnSpc>
                <a:spcPts val="4523"/>
              </a:lnSpc>
              <a:buFont typeface="Arial"/>
              <a:buChar char="•"/>
            </a:pPr>
            <a:r>
              <a:rPr lang="en-US" sz="2899" spc="-86">
                <a:solidFill>
                  <a:srgbClr val="000000"/>
                </a:solidFill>
                <a:latin typeface="Lora"/>
              </a:rPr>
              <a:t>знание предмета разговора, имён, дат</a:t>
            </a:r>
          </a:p>
          <a:p>
            <a:pPr algn="l">
              <a:lnSpc>
                <a:spcPts val="4523"/>
              </a:lnSpc>
            </a:pPr>
            <a:endParaRPr/>
          </a:p>
        </p:txBody>
      </p:sp>
      <p:sp>
        <p:nvSpPr>
          <p:cNvPr id="16" name="TextBox 16"/>
          <p:cNvSpPr txBox="1"/>
          <p:nvPr/>
        </p:nvSpPr>
        <p:spPr>
          <a:xfrm>
            <a:off x="579319" y="4832763"/>
            <a:ext cx="8204901" cy="438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300"/>
              </a:lnSpc>
              <a:spcBef>
                <a:spcPct val="0"/>
              </a:spcBef>
            </a:pPr>
            <a:r>
              <a:rPr lang="en-US" sz="3000">
                <a:solidFill>
                  <a:srgbClr val="000000"/>
                </a:solidFill>
                <a:latin typeface="Lora Bold"/>
              </a:rPr>
              <a:t>ПРОФЕССИОНАЛИЗМ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454910" y="-603021"/>
            <a:ext cx="2160288" cy="11216898"/>
            <a:chOff x="0" y="0"/>
            <a:chExt cx="920802" cy="478109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920802" cy="4781095"/>
            </a:xfrm>
            <a:custGeom>
              <a:avLst/>
              <a:gdLst/>
              <a:ahLst/>
              <a:cxnLst/>
              <a:rect l="l" t="t" r="r" b="b"/>
              <a:pathLst>
                <a:path w="920802" h="4781095">
                  <a:moveTo>
                    <a:pt x="0" y="0"/>
                  </a:moveTo>
                  <a:lnTo>
                    <a:pt x="920802" y="0"/>
                  </a:lnTo>
                  <a:lnTo>
                    <a:pt x="920802" y="4781095"/>
                  </a:lnTo>
                  <a:lnTo>
                    <a:pt x="0" y="4781095"/>
                  </a:lnTo>
                  <a:close/>
                </a:path>
              </a:pathLst>
            </a:custGeom>
            <a:solidFill>
              <a:srgbClr val="688A92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95250"/>
              <a:ext cx="920802" cy="487634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3"/>
                </a:lnSpc>
              </a:pPr>
              <a:endParaRPr lang="ru-RU"/>
            </a:p>
          </p:txBody>
        </p:sp>
      </p:grpSp>
      <p:sp>
        <p:nvSpPr>
          <p:cNvPr id="5" name="Freeform 5"/>
          <p:cNvSpPr/>
          <p:nvPr/>
        </p:nvSpPr>
        <p:spPr>
          <a:xfrm>
            <a:off x="894781" y="8356372"/>
            <a:ext cx="17259300" cy="585061"/>
          </a:xfrm>
          <a:custGeom>
            <a:avLst/>
            <a:gdLst/>
            <a:ahLst/>
            <a:cxnLst/>
            <a:rect l="l" t="t" r="r" b="b"/>
            <a:pathLst>
              <a:path w="17259300" h="585061">
                <a:moveTo>
                  <a:pt x="0" y="0"/>
                </a:moveTo>
                <a:lnTo>
                  <a:pt x="17259300" y="0"/>
                </a:lnTo>
                <a:lnTo>
                  <a:pt x="17259300" y="585061"/>
                </a:lnTo>
                <a:lnTo>
                  <a:pt x="0" y="585061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3586911" y="146398"/>
            <a:ext cx="12161089" cy="9994204"/>
          </a:xfrm>
          <a:custGeom>
            <a:avLst/>
            <a:gdLst/>
            <a:ahLst/>
            <a:cxnLst/>
            <a:rect l="l" t="t" r="r" b="b"/>
            <a:pathLst>
              <a:path w="12161089" h="9994204">
                <a:moveTo>
                  <a:pt x="0" y="0"/>
                </a:moveTo>
                <a:lnTo>
                  <a:pt x="12161090" y="0"/>
                </a:lnTo>
                <a:lnTo>
                  <a:pt x="12161090" y="9994204"/>
                </a:lnTo>
                <a:lnTo>
                  <a:pt x="0" y="9994204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4495800" y="2087628"/>
            <a:ext cx="9973543" cy="694207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75855" lvl="1" indent="-237927" algn="just">
              <a:lnSpc>
                <a:spcPts val="3614"/>
              </a:lnSpc>
              <a:buFont typeface="Arial"/>
              <a:buChar char="•"/>
            </a:pPr>
            <a:r>
              <a:rPr lang="ru-RU" sz="2204" spc="-66" dirty="0" smtClean="0">
                <a:solidFill>
                  <a:srgbClr val="000000"/>
                </a:solidFill>
                <a:latin typeface="Lora Bold"/>
              </a:rPr>
              <a:t>деловые беседы</a:t>
            </a:r>
            <a:r>
              <a:rPr lang="ru-RU" sz="2204" spc="-66" dirty="0" smtClean="0">
                <a:solidFill>
                  <a:srgbClr val="000000"/>
                </a:solidFill>
                <a:latin typeface="Lora"/>
              </a:rPr>
              <a:t> – представляют собой обмен (или одностороннюю передачу) информацией по конкретным вопросам функционирования; </a:t>
            </a:r>
          </a:p>
          <a:p>
            <a:pPr marL="475855" lvl="1" indent="-237927" algn="just">
              <a:lnSpc>
                <a:spcPts val="3614"/>
              </a:lnSpc>
              <a:buFont typeface="Arial"/>
              <a:buChar char="•"/>
            </a:pPr>
            <a:r>
              <a:rPr lang="ru-RU" sz="2204" spc="-66" dirty="0" smtClean="0">
                <a:solidFill>
                  <a:srgbClr val="000000"/>
                </a:solidFill>
                <a:latin typeface="Lora Bold"/>
              </a:rPr>
              <a:t>собрания</a:t>
            </a:r>
            <a:r>
              <a:rPr lang="ru-RU" sz="2204" spc="-66" dirty="0" smtClean="0">
                <a:solidFill>
                  <a:srgbClr val="000000"/>
                </a:solidFill>
                <a:latin typeface="Lora"/>
              </a:rPr>
              <a:t> – более масштабная форма коммуникации, в которую, как правило, вовлекаются сотрудники компании (обычно – руководители структурных подразделений) для решения стратегических вопросов;</a:t>
            </a:r>
          </a:p>
          <a:p>
            <a:pPr marL="475855" lvl="1" indent="-237927" algn="just">
              <a:lnSpc>
                <a:spcPts val="3614"/>
              </a:lnSpc>
              <a:buFont typeface="Arial"/>
              <a:buChar char="•"/>
            </a:pPr>
            <a:r>
              <a:rPr lang="ru-RU" sz="2204" spc="-66" dirty="0" smtClean="0">
                <a:solidFill>
                  <a:srgbClr val="000000"/>
                </a:solidFill>
                <a:latin typeface="Lora Bold"/>
              </a:rPr>
              <a:t>переговоры</a:t>
            </a:r>
            <a:r>
              <a:rPr lang="ru-RU" sz="2204" spc="-66" dirty="0" smtClean="0">
                <a:solidFill>
                  <a:srgbClr val="000000"/>
                </a:solidFill>
                <a:latin typeface="Lora"/>
              </a:rPr>
              <a:t> – имеют определенную цель и направлены на обсуждение важных вопросов, заключение соглашений, контрактов, подписание важных для обеих сторон документов;</a:t>
            </a:r>
          </a:p>
          <a:p>
            <a:pPr marL="475855" lvl="1" indent="-237927" algn="just">
              <a:lnSpc>
                <a:spcPts val="3614"/>
              </a:lnSpc>
              <a:buFont typeface="Arial"/>
              <a:buChar char="•"/>
            </a:pPr>
            <a:r>
              <a:rPr lang="ru-RU" sz="2204" spc="-66" dirty="0" smtClean="0">
                <a:solidFill>
                  <a:srgbClr val="000000"/>
                </a:solidFill>
                <a:latin typeface="Lora Bold"/>
              </a:rPr>
              <a:t>дискуссии</a:t>
            </a:r>
            <a:r>
              <a:rPr lang="ru-RU" sz="2204" spc="-66" dirty="0" smtClean="0">
                <a:solidFill>
                  <a:srgbClr val="000000"/>
                </a:solidFill>
                <a:latin typeface="Lora"/>
              </a:rPr>
              <a:t> – открытое обсуждение важных вопросов компании, основным инструментом которого является «мозговой штурм» (генерация идей всеми сторонами), в результате которого могут возникнуть нестандартные подходы к решению проблем;</a:t>
            </a:r>
          </a:p>
          <a:p>
            <a:pPr marL="475855" lvl="1" indent="-237927" algn="just">
              <a:lnSpc>
                <a:spcPts val="3614"/>
              </a:lnSpc>
              <a:buFont typeface="Arial"/>
              <a:buChar char="•"/>
            </a:pPr>
            <a:r>
              <a:rPr lang="ru-RU" sz="2204" spc="-66" dirty="0" smtClean="0">
                <a:solidFill>
                  <a:srgbClr val="000000"/>
                </a:solidFill>
                <a:latin typeface="Lora Bold"/>
              </a:rPr>
              <a:t>разновидности совещаний</a:t>
            </a:r>
            <a:r>
              <a:rPr lang="ru-RU" sz="2204" spc="-66" dirty="0" smtClean="0">
                <a:solidFill>
                  <a:srgbClr val="000000"/>
                </a:solidFill>
                <a:latin typeface="Lora"/>
              </a:rPr>
              <a:t> </a:t>
            </a:r>
            <a:r>
              <a:rPr lang="ru-RU" sz="2204" spc="-66" smtClean="0">
                <a:solidFill>
                  <a:srgbClr val="000000"/>
                </a:solidFill>
                <a:latin typeface="Lora"/>
              </a:rPr>
              <a:t>– форумы, конференции</a:t>
            </a:r>
            <a:r>
              <a:rPr lang="ru-RU" sz="2204" spc="-66" dirty="0" smtClean="0">
                <a:solidFill>
                  <a:srgbClr val="000000"/>
                </a:solidFill>
                <a:latin typeface="Lora"/>
              </a:rPr>
              <a:t>, съезды, семинары - большие собрания представителей разных учреждений, стран, групп</a:t>
            </a:r>
          </a:p>
          <a:p>
            <a:pPr algn="just">
              <a:lnSpc>
                <a:spcPts val="3614"/>
              </a:lnSpc>
              <a:spcBef>
                <a:spcPct val="0"/>
              </a:spcBef>
            </a:pPr>
            <a:endParaRPr lang="ru-RU" dirty="0"/>
          </a:p>
        </p:txBody>
      </p:sp>
      <p:sp>
        <p:nvSpPr>
          <p:cNvPr id="8" name="TextBox 8"/>
          <p:cNvSpPr txBox="1"/>
          <p:nvPr/>
        </p:nvSpPr>
        <p:spPr>
          <a:xfrm>
            <a:off x="6477000" y="1638300"/>
            <a:ext cx="7045764" cy="45281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869"/>
              </a:lnSpc>
              <a:spcBef>
                <a:spcPct val="0"/>
              </a:spcBef>
            </a:pPr>
            <a:r>
              <a:rPr lang="ru-RU" sz="2359" spc="-70" dirty="0" smtClean="0">
                <a:solidFill>
                  <a:srgbClr val="000000"/>
                </a:solidFill>
                <a:latin typeface="Lora Bold"/>
              </a:rPr>
              <a:t>Основные формы деловой коммуникации</a:t>
            </a:r>
            <a:endParaRPr lang="ru-RU" sz="2359" spc="-70" dirty="0">
              <a:solidFill>
                <a:srgbClr val="000000"/>
              </a:solidFill>
              <a:latin typeface="Lora 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454910" y="-603021"/>
            <a:ext cx="2160288" cy="11216898"/>
            <a:chOff x="0" y="0"/>
            <a:chExt cx="920802" cy="478109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920802" cy="4781095"/>
            </a:xfrm>
            <a:custGeom>
              <a:avLst/>
              <a:gdLst/>
              <a:ahLst/>
              <a:cxnLst/>
              <a:rect l="l" t="t" r="r" b="b"/>
              <a:pathLst>
                <a:path w="920802" h="4781095">
                  <a:moveTo>
                    <a:pt x="0" y="0"/>
                  </a:moveTo>
                  <a:lnTo>
                    <a:pt x="920802" y="0"/>
                  </a:lnTo>
                  <a:lnTo>
                    <a:pt x="920802" y="4781095"/>
                  </a:lnTo>
                  <a:lnTo>
                    <a:pt x="0" y="4781095"/>
                  </a:lnTo>
                  <a:close/>
                </a:path>
              </a:pathLst>
            </a:custGeom>
            <a:solidFill>
              <a:srgbClr val="688A92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95250"/>
              <a:ext cx="920802" cy="487634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3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894781" y="8356372"/>
            <a:ext cx="17259300" cy="585061"/>
          </a:xfrm>
          <a:custGeom>
            <a:avLst/>
            <a:gdLst/>
            <a:ahLst/>
            <a:cxnLst/>
            <a:rect l="l" t="t" r="r" b="b"/>
            <a:pathLst>
              <a:path w="17259300" h="585061">
                <a:moveTo>
                  <a:pt x="0" y="0"/>
                </a:moveTo>
                <a:lnTo>
                  <a:pt x="17259300" y="0"/>
                </a:lnTo>
                <a:lnTo>
                  <a:pt x="17259300" y="585061"/>
                </a:lnTo>
                <a:lnTo>
                  <a:pt x="0" y="585061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3586911" y="146398"/>
            <a:ext cx="12161089" cy="9994204"/>
          </a:xfrm>
          <a:custGeom>
            <a:avLst/>
            <a:gdLst/>
            <a:ahLst/>
            <a:cxnLst/>
            <a:rect l="l" t="t" r="r" b="b"/>
            <a:pathLst>
              <a:path w="12161089" h="9994204">
                <a:moveTo>
                  <a:pt x="0" y="0"/>
                </a:moveTo>
                <a:lnTo>
                  <a:pt x="12161090" y="0"/>
                </a:lnTo>
                <a:lnTo>
                  <a:pt x="12161090" y="9994204"/>
                </a:lnTo>
                <a:lnTo>
                  <a:pt x="0" y="9994204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5047578" y="1686308"/>
            <a:ext cx="9239755" cy="68286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377"/>
              </a:lnSpc>
              <a:spcBef>
                <a:spcPct val="0"/>
              </a:spcBef>
            </a:pPr>
            <a:r>
              <a:rPr lang="en-US" sz="2059" spc="-61">
                <a:solidFill>
                  <a:srgbClr val="000000"/>
                </a:solidFill>
                <a:latin typeface="Lora"/>
              </a:rPr>
              <a:t>Специфическая особенность- </a:t>
            </a:r>
            <a:r>
              <a:rPr lang="en-US" sz="2059" spc="-61">
                <a:solidFill>
                  <a:srgbClr val="000000"/>
                </a:solidFill>
                <a:latin typeface="Lora Bold"/>
              </a:rPr>
              <a:t>регламентированность</a:t>
            </a:r>
            <a:r>
              <a:rPr lang="en-US" sz="2059" spc="-61">
                <a:solidFill>
                  <a:srgbClr val="000000"/>
                </a:solidFill>
                <a:latin typeface="Lora"/>
              </a:rPr>
              <a:t>, т.е. подчинение установленным правилам и ограничениям. Существуют так называемые писаные и неписаные правила поведения. Регламентированность (протокол) предполагает соблюдение норм делового этикета, который отражает накопленный опыт, нравственные установки определенных социальных групп и людей разной национальности. Так же это означает соблюдение его участниками ролевого амплуа: начальник — подчиненный, партнеры, коллеги и др. Протокол предписывает, как вести себя в деловой обстановке, на совещании, переговорах, а также как одеваться, что дарить, как вести деловую переписку и многое другое. Очень важное место уделяется при этом речевому этикету. В настоящее время создана целая система речевых формул для каждой речевой ситуации. Регламентированность делового общения означает и ограниченность его временными рамками. Деловые встречи имеют строгий регламент. Для этого заранее намечается круг обсуждаемых проблем и проводится тщательная подготовка к встрече.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51231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/>
            <a:stretch>
              <a:fillRect t="-9244" b="-9244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-1454910" y="-603772"/>
            <a:ext cx="4967219" cy="11216898"/>
            <a:chOff x="0" y="0"/>
            <a:chExt cx="2117230" cy="478109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117230" cy="4781095"/>
            </a:xfrm>
            <a:custGeom>
              <a:avLst/>
              <a:gdLst/>
              <a:ahLst/>
              <a:cxnLst/>
              <a:rect l="l" t="t" r="r" b="b"/>
              <a:pathLst>
                <a:path w="2117230" h="4781095">
                  <a:moveTo>
                    <a:pt x="0" y="0"/>
                  </a:moveTo>
                  <a:lnTo>
                    <a:pt x="2117230" y="0"/>
                  </a:lnTo>
                  <a:lnTo>
                    <a:pt x="2117230" y="4781095"/>
                  </a:lnTo>
                  <a:lnTo>
                    <a:pt x="0" y="4781095"/>
                  </a:lnTo>
                  <a:close/>
                </a:path>
              </a:pathLst>
            </a:custGeom>
            <a:solidFill>
              <a:srgbClr val="688A92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95250"/>
              <a:ext cx="2117230" cy="487634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3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534679" y="4813713"/>
            <a:ext cx="16931939" cy="5310019"/>
            <a:chOff x="0" y="0"/>
            <a:chExt cx="1855137" cy="581789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855137" cy="581789"/>
            </a:xfrm>
            <a:custGeom>
              <a:avLst/>
              <a:gdLst/>
              <a:ahLst/>
              <a:cxnLst/>
              <a:rect l="l" t="t" r="r" b="b"/>
              <a:pathLst>
                <a:path w="1855137" h="581789">
                  <a:moveTo>
                    <a:pt x="0" y="0"/>
                  </a:moveTo>
                  <a:lnTo>
                    <a:pt x="1855137" y="0"/>
                  </a:lnTo>
                  <a:lnTo>
                    <a:pt x="1855137" y="581789"/>
                  </a:lnTo>
                  <a:lnTo>
                    <a:pt x="0" y="581789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95250"/>
              <a:ext cx="1855137" cy="67703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3"/>
                </a:lnSpc>
              </a:pPr>
              <a:endParaRPr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0" y="1495182"/>
            <a:ext cx="6106840" cy="17259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00"/>
              </a:lnSpc>
            </a:pPr>
            <a:r>
              <a:rPr lang="en-US" sz="3000">
                <a:solidFill>
                  <a:srgbClr val="000000"/>
                </a:solidFill>
                <a:latin typeface="Lora Bold"/>
              </a:rPr>
              <a:t>Форма: </a:t>
            </a:r>
            <a:r>
              <a:rPr lang="en-US" sz="3000">
                <a:solidFill>
                  <a:srgbClr val="000000"/>
                </a:solidFill>
                <a:latin typeface="Lora Italics"/>
              </a:rPr>
              <a:t>устная</a:t>
            </a:r>
          </a:p>
          <a:p>
            <a:pPr>
              <a:lnSpc>
                <a:spcPts val="3300"/>
              </a:lnSpc>
            </a:pPr>
            <a:r>
              <a:rPr lang="en-US" sz="3000">
                <a:solidFill>
                  <a:srgbClr val="000000"/>
                </a:solidFill>
                <a:latin typeface="Lora Bold"/>
              </a:rPr>
              <a:t>Жанр: </a:t>
            </a:r>
            <a:r>
              <a:rPr lang="en-US" sz="3000">
                <a:solidFill>
                  <a:srgbClr val="000000"/>
                </a:solidFill>
                <a:latin typeface="Lora Italics"/>
              </a:rPr>
              <a:t>переговоры</a:t>
            </a:r>
          </a:p>
          <a:p>
            <a:pPr>
              <a:lnSpc>
                <a:spcPts val="3300"/>
              </a:lnSpc>
            </a:pPr>
            <a:r>
              <a:rPr lang="en-US" sz="3000">
                <a:solidFill>
                  <a:srgbClr val="000000"/>
                </a:solidFill>
                <a:latin typeface="Lora Bold"/>
              </a:rPr>
              <a:t>Стиль: </a:t>
            </a:r>
            <a:r>
              <a:rPr lang="en-US" sz="3000">
                <a:solidFill>
                  <a:srgbClr val="000000"/>
                </a:solidFill>
                <a:latin typeface="Lora Italics"/>
              </a:rPr>
              <a:t>официально-деловой</a:t>
            </a:r>
          </a:p>
          <a:p>
            <a:pPr marL="0" lvl="0" indent="0">
              <a:lnSpc>
                <a:spcPts val="3300"/>
              </a:lnSpc>
              <a:spcBef>
                <a:spcPct val="0"/>
              </a:spcBef>
            </a:pPr>
            <a:r>
              <a:rPr lang="en-US" sz="3000">
                <a:solidFill>
                  <a:srgbClr val="000000"/>
                </a:solidFill>
                <a:latin typeface="Lora Bold"/>
              </a:rPr>
              <a:t>Подстиль: </a:t>
            </a:r>
            <a:r>
              <a:rPr lang="en-US" sz="3000">
                <a:solidFill>
                  <a:srgbClr val="000000"/>
                </a:solidFill>
                <a:latin typeface="Lora Italics"/>
              </a:rPr>
              <a:t>административный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311481" y="4727988"/>
            <a:ext cx="17311376" cy="63607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61336" lvl="1" indent="-280668">
              <a:lnSpc>
                <a:spcPts val="4055"/>
              </a:lnSpc>
              <a:buFont typeface="Arial"/>
              <a:buChar char="•"/>
            </a:pPr>
            <a:r>
              <a:rPr lang="ru-RU" sz="2400" u="sng" spc="-77" dirty="0" smtClean="0">
                <a:solidFill>
                  <a:srgbClr val="000000"/>
                </a:solidFill>
                <a:latin typeface="Lora"/>
              </a:rPr>
              <a:t>фонетические:</a:t>
            </a:r>
            <a:r>
              <a:rPr lang="ru-RU" sz="2400" spc="-77" dirty="0" smtClean="0">
                <a:solidFill>
                  <a:srgbClr val="000000"/>
                </a:solidFill>
                <a:latin typeface="Lora"/>
              </a:rPr>
              <a:t> </a:t>
            </a:r>
            <a:r>
              <a:rPr lang="ru-RU" sz="2400" spc="-77" dirty="0" err="1" smtClean="0">
                <a:solidFill>
                  <a:srgbClr val="000000"/>
                </a:solidFill>
                <a:latin typeface="Lora Italics"/>
              </a:rPr>
              <a:t>хезитация</a:t>
            </a:r>
            <a:r>
              <a:rPr lang="ru-RU" sz="2400" spc="-77" dirty="0" smtClean="0">
                <a:solidFill>
                  <a:srgbClr val="000000"/>
                </a:solidFill>
                <a:latin typeface="Lora Italics"/>
              </a:rPr>
              <a:t> (паузы), междометия “</a:t>
            </a:r>
            <a:r>
              <a:rPr lang="ru-RU" sz="2400" spc="-77" dirty="0" err="1" smtClean="0">
                <a:solidFill>
                  <a:srgbClr val="000000"/>
                </a:solidFill>
                <a:latin typeface="Lora Italics"/>
              </a:rPr>
              <a:t>эм</a:t>
            </a:r>
            <a:r>
              <a:rPr lang="ru-RU" sz="2400" spc="-77" dirty="0" smtClean="0">
                <a:solidFill>
                  <a:srgbClr val="000000"/>
                </a:solidFill>
                <a:latin typeface="Lora Italics"/>
              </a:rPr>
              <a:t>”, “ну”, “стоп”,  вокализмы (“а”, “и”)</a:t>
            </a:r>
          </a:p>
          <a:p>
            <a:pPr marL="561336" lvl="1" indent="-280668">
              <a:lnSpc>
                <a:spcPts val="4055"/>
              </a:lnSpc>
              <a:buFont typeface="Arial"/>
              <a:buChar char="•"/>
            </a:pPr>
            <a:r>
              <a:rPr lang="ru-RU" sz="2400" u="sng" spc="-77" dirty="0" smtClean="0">
                <a:solidFill>
                  <a:srgbClr val="000000"/>
                </a:solidFill>
                <a:latin typeface="Lora"/>
              </a:rPr>
              <a:t>лексические:</a:t>
            </a:r>
            <a:r>
              <a:rPr lang="ru-RU" sz="2400" spc="-77" dirty="0" smtClean="0">
                <a:solidFill>
                  <a:srgbClr val="000000"/>
                </a:solidFill>
                <a:latin typeface="Lora"/>
              </a:rPr>
              <a:t> </a:t>
            </a:r>
            <a:r>
              <a:rPr lang="ru-RU" sz="2400" spc="-77" dirty="0" smtClean="0">
                <a:solidFill>
                  <a:srgbClr val="000000"/>
                </a:solidFill>
                <a:latin typeface="Lora Italics"/>
              </a:rPr>
              <a:t>канцеляризмы, частичная афазия (“</a:t>
            </a:r>
            <a:r>
              <a:rPr lang="ru-RU" sz="2400" spc="-77" dirty="0" err="1" smtClean="0">
                <a:solidFill>
                  <a:srgbClr val="000000"/>
                </a:solidFill>
                <a:latin typeface="Lora Italics"/>
              </a:rPr>
              <a:t>пасибо</a:t>
            </a:r>
            <a:r>
              <a:rPr lang="ru-RU" sz="2400" spc="-77" dirty="0" smtClean="0">
                <a:solidFill>
                  <a:srgbClr val="000000"/>
                </a:solidFill>
                <a:latin typeface="Lora Italics"/>
              </a:rPr>
              <a:t>”), точные даты/суммы, повторы, неологизмы(?)</a:t>
            </a:r>
          </a:p>
          <a:p>
            <a:pPr marL="561336" lvl="1" indent="-280668">
              <a:lnSpc>
                <a:spcPts val="4055"/>
              </a:lnSpc>
              <a:buFont typeface="Arial"/>
              <a:buChar char="•"/>
            </a:pPr>
            <a:r>
              <a:rPr lang="ru-RU" sz="2400" u="sng" spc="-77" dirty="0" smtClean="0">
                <a:solidFill>
                  <a:srgbClr val="000000"/>
                </a:solidFill>
                <a:latin typeface="Lora"/>
              </a:rPr>
              <a:t>морфологические</a:t>
            </a:r>
            <a:r>
              <a:rPr lang="ru-RU" sz="2400" spc="-77" dirty="0" smtClean="0">
                <a:solidFill>
                  <a:srgbClr val="000000"/>
                </a:solidFill>
                <a:latin typeface="Lora Italics"/>
              </a:rPr>
              <a:t>: гипербола (нар.“абсолютно”),  местоимения (“я”, “выше”, какой-то”), профессионализмы (прил. “конкурентоспособный”, сущ. “гарантии”, “проект”, “годовой план”),  союзы (“и”, “</a:t>
            </a:r>
            <a:r>
              <a:rPr lang="ru-RU" sz="2400" spc="-77" dirty="0" smtClean="0">
                <a:solidFill>
                  <a:srgbClr val="000000"/>
                </a:solidFill>
                <a:latin typeface="Lora Italics"/>
              </a:rPr>
              <a:t>да</a:t>
            </a:r>
            <a:r>
              <a:rPr lang="ru-RU" sz="2400" spc="-77" dirty="0" smtClean="0">
                <a:solidFill>
                  <a:srgbClr val="000000"/>
                </a:solidFill>
                <a:latin typeface="Lora Italics"/>
              </a:rPr>
              <a:t>” , </a:t>
            </a:r>
            <a:r>
              <a:rPr lang="ru-RU" sz="2400" spc="-77" dirty="0" err="1" smtClean="0">
                <a:solidFill>
                  <a:srgbClr val="000000"/>
                </a:solidFill>
                <a:latin typeface="Lora Italics"/>
              </a:rPr>
              <a:t>условн</a:t>
            </a:r>
            <a:r>
              <a:rPr lang="ru-RU" sz="2400" spc="-77" dirty="0" smtClean="0">
                <a:solidFill>
                  <a:srgbClr val="000000"/>
                </a:solidFill>
                <a:latin typeface="Lora Italics"/>
              </a:rPr>
              <a:t>. союз “если” и др.), числительные (“первое”, “второе”), повелительное наклонение глагола (“должны”), страдательное причастия (“обработаны”, заархивированы” и др. )</a:t>
            </a:r>
          </a:p>
          <a:p>
            <a:pPr marL="561336" lvl="1" indent="-280668">
              <a:lnSpc>
                <a:spcPts val="4055"/>
              </a:lnSpc>
              <a:buFont typeface="Arial"/>
              <a:buChar char="•"/>
            </a:pPr>
            <a:r>
              <a:rPr lang="ru-RU" sz="2400" u="sng" spc="-77" dirty="0" smtClean="0">
                <a:solidFill>
                  <a:srgbClr val="000000"/>
                </a:solidFill>
                <a:latin typeface="Lora"/>
              </a:rPr>
              <a:t>синтаксические:</a:t>
            </a:r>
            <a:r>
              <a:rPr lang="ru-RU" sz="2400" spc="-77" dirty="0" smtClean="0">
                <a:solidFill>
                  <a:srgbClr val="000000"/>
                </a:solidFill>
                <a:latin typeface="Lora"/>
              </a:rPr>
              <a:t> </a:t>
            </a:r>
            <a:r>
              <a:rPr lang="ru-RU" sz="2400" spc="-77" dirty="0" smtClean="0">
                <a:solidFill>
                  <a:srgbClr val="000000"/>
                </a:solidFill>
                <a:latin typeface="Lora Italics"/>
              </a:rPr>
              <a:t>конструкции с цепью предложений</a:t>
            </a:r>
            <a:r>
              <a:rPr lang="ru-RU" sz="2400" u="sng" spc="-77" dirty="0" smtClean="0">
                <a:solidFill>
                  <a:srgbClr val="000000"/>
                </a:solidFill>
                <a:latin typeface="Lora"/>
              </a:rPr>
              <a:t>,</a:t>
            </a:r>
            <a:r>
              <a:rPr lang="ru-RU" sz="2400" spc="-77" dirty="0" smtClean="0">
                <a:solidFill>
                  <a:srgbClr val="000000"/>
                </a:solidFill>
                <a:latin typeface="Lora"/>
              </a:rPr>
              <a:t>  </a:t>
            </a:r>
            <a:r>
              <a:rPr lang="ru-RU" sz="2400" spc="-77" dirty="0" smtClean="0">
                <a:solidFill>
                  <a:srgbClr val="000000"/>
                </a:solidFill>
                <a:latin typeface="Lora Italics"/>
              </a:rPr>
              <a:t>сложны</a:t>
            </a:r>
            <a:r>
              <a:rPr lang="ru-RU" sz="2400" spc="-77" dirty="0" smtClean="0">
                <a:solidFill>
                  <a:srgbClr val="000000"/>
                </a:solidFill>
                <a:latin typeface="Lora Italics"/>
              </a:rPr>
              <a:t>е и простые предложения (обособленные обороты, однородные члены), чёткое членение на смысловые блоки, речевой оборот “... это предложение </a:t>
            </a:r>
            <a:r>
              <a:rPr lang="ru-RU" sz="2400" spc="-77" dirty="0" smtClean="0">
                <a:solidFill>
                  <a:srgbClr val="000000"/>
                </a:solidFill>
                <a:latin typeface="Lora Bold Italics"/>
              </a:rPr>
              <a:t>выкинуть в мусорную корзину</a:t>
            </a:r>
            <a:r>
              <a:rPr lang="ru-RU" sz="2400" spc="-77" dirty="0" smtClean="0">
                <a:solidFill>
                  <a:srgbClr val="000000"/>
                </a:solidFill>
                <a:latin typeface="Lora Italics"/>
              </a:rPr>
              <a:t>”, фразеологизм (“</a:t>
            </a:r>
            <a:r>
              <a:rPr lang="ru-RU" sz="2400" b="1" spc="-77" dirty="0" smtClean="0">
                <a:solidFill>
                  <a:srgbClr val="000000"/>
                </a:solidFill>
                <a:latin typeface="Lora Italics"/>
              </a:rPr>
              <a:t>стоять на низком старте</a:t>
            </a:r>
            <a:r>
              <a:rPr lang="ru-RU" sz="2400" spc="-77" dirty="0" smtClean="0">
                <a:solidFill>
                  <a:srgbClr val="000000"/>
                </a:solidFill>
                <a:latin typeface="Lora Italics"/>
              </a:rPr>
              <a:t>”),  цель (вопросительные, побудительные), эмоции (</a:t>
            </a:r>
            <a:r>
              <a:rPr lang="ru-RU" sz="2400" spc="-77" dirty="0" smtClean="0">
                <a:solidFill>
                  <a:srgbClr val="000000"/>
                </a:solidFill>
                <a:latin typeface="Lora Italics"/>
              </a:rPr>
              <a:t>восклицательные), </a:t>
            </a:r>
            <a:r>
              <a:rPr lang="ru-RU" sz="2400" spc="-77" dirty="0" smtClean="0">
                <a:solidFill>
                  <a:srgbClr val="000000"/>
                </a:solidFill>
                <a:latin typeface="Lora Italics"/>
              </a:rPr>
              <a:t>риторические вопросы, </a:t>
            </a:r>
            <a:r>
              <a:rPr lang="ru-RU" sz="2400" spc="-77" dirty="0" smtClean="0">
                <a:solidFill>
                  <a:srgbClr val="000000"/>
                </a:solidFill>
                <a:latin typeface="Lora Italics"/>
              </a:rPr>
              <a:t>обращения (“слушайте”, “например”, “наверное”, “вообще”, “пожалуйста”)</a:t>
            </a:r>
          </a:p>
          <a:p>
            <a:pPr>
              <a:lnSpc>
                <a:spcPts val="4211"/>
              </a:lnSpc>
            </a:pPr>
            <a:endParaRPr lang="ru-RU" dirty="0" smtClean="0"/>
          </a:p>
          <a:p>
            <a:pPr algn="l">
              <a:lnSpc>
                <a:spcPts val="4367"/>
              </a:lnSpc>
            </a:pPr>
            <a:endParaRPr lang="ru-RU" dirty="0"/>
          </a:p>
        </p:txBody>
      </p:sp>
      <p:sp>
        <p:nvSpPr>
          <p:cNvPr id="11" name="TextBox 11"/>
          <p:cNvSpPr txBox="1"/>
          <p:nvPr/>
        </p:nvSpPr>
        <p:spPr>
          <a:xfrm>
            <a:off x="0" y="4436523"/>
            <a:ext cx="8204901" cy="3771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2970"/>
              </a:lnSpc>
              <a:spcBef>
                <a:spcPct val="0"/>
              </a:spcBef>
            </a:pPr>
            <a:r>
              <a:rPr lang="en-US" sz="2700" dirty="0" err="1">
                <a:solidFill>
                  <a:srgbClr val="000000"/>
                </a:solidFill>
                <a:latin typeface="Lora Bold"/>
              </a:rPr>
              <a:t>Языковые</a:t>
            </a:r>
            <a:r>
              <a:rPr lang="en-US" sz="2700" dirty="0">
                <a:solidFill>
                  <a:srgbClr val="000000"/>
                </a:solidFill>
                <a:latin typeface="Lora Bold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Lora Bold"/>
              </a:rPr>
              <a:t>средства</a:t>
            </a:r>
            <a:r>
              <a:rPr lang="en-US" sz="2700" dirty="0">
                <a:solidFill>
                  <a:srgbClr val="000000"/>
                </a:solidFill>
                <a:latin typeface="Lora Bold"/>
              </a:rPr>
              <a:t>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1084</Words>
  <Application>Microsoft Office PowerPoint</Application>
  <PresentationFormat>Произвольный</PresentationFormat>
  <Paragraphs>109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0" baseType="lpstr">
      <vt:lpstr>Arial</vt:lpstr>
      <vt:lpstr>Calibri</vt:lpstr>
      <vt:lpstr>Lora Bold</vt:lpstr>
      <vt:lpstr>Lora</vt:lpstr>
      <vt:lpstr>Lora Italics</vt:lpstr>
      <vt:lpstr>Lora Bold Italics</vt:lpstr>
      <vt:lpstr>Courier Prime</vt:lpstr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Innovative Solutions</dc:title>
  <cp:lastModifiedBy>Пользователь Windows</cp:lastModifiedBy>
  <cp:revision>6</cp:revision>
  <dcterms:created xsi:type="dcterms:W3CDTF">2006-08-16T00:00:00Z</dcterms:created>
  <dcterms:modified xsi:type="dcterms:W3CDTF">2024-02-19T11:37:02Z</dcterms:modified>
  <dc:identifier>DAF9FchFKfM</dc:identifier>
</cp:coreProperties>
</file>