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62" r:id="rId4"/>
    <p:sldId id="259" r:id="rId5"/>
    <p:sldId id="260" r:id="rId6"/>
    <p:sldId id="261" r:id="rId7"/>
    <p:sldId id="264" r:id="rId8"/>
    <p:sldId id="263" r:id="rId9"/>
    <p:sldId id="265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355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88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0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6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7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8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9" name="Rectangle 38"/>
            <p:cNvSpPr/>
            <p:nvPr/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1748729"/>
          </a:xfr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322587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vert="horz" lIns="91440" tIns="45720" rIns="91440" bIns="45720" rtlCol="0" anchor="ctr"/>
          <a:lstStyle>
            <a:lvl1pPr>
              <a:defRPr lang="en-US"/>
            </a:lvl1pPr>
          </a:lstStyle>
          <a:p>
            <a:fld id="{FB167740-879C-4988-A1AE-D8F0854A3976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EFFC3761-4DF1-4627-9D50-F534185D2F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67221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1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9983" y="794719"/>
            <a:ext cx="6275035" cy="52570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67740-879C-4988-A1AE-D8F0854A3976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3761-4DF1-4627-9D50-F534185D2F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2826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 flipH="1">
            <a:off x="0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7718948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07437" y="2349925"/>
            <a:ext cx="3501195" cy="2456442"/>
          </a:xfrm>
        </p:spPr>
        <p:txBody>
          <a:bodyPr vert="eaVert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2747" y="798444"/>
            <a:ext cx="6268622" cy="525730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FB167740-879C-4988-A1AE-D8F0854A3976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EFFC3761-4DF1-4627-9D50-F534185D2F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5734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81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7" name="Group 26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8" name="Rectangle 27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67740-879C-4988-A1AE-D8F0854A3976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3761-4DF1-4627-9D50-F534185D2F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3252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78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3259545" y="1186483"/>
            <a:ext cx="5666145" cy="4477933"/>
            <a:chOff x="3259545" y="1186483"/>
            <a:chExt cx="5666145" cy="4477933"/>
          </a:xfrm>
        </p:grpSpPr>
        <p:sp>
          <p:nvSpPr>
            <p:cNvPr id="99" name="Rectangle 98"/>
            <p:cNvSpPr/>
            <p:nvPr/>
          </p:nvSpPr>
          <p:spPr>
            <a:xfrm>
              <a:off x="3259545" y="1186483"/>
              <a:ext cx="5657881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1" name="Rectangle 100"/>
            <p:cNvSpPr/>
            <p:nvPr/>
          </p:nvSpPr>
          <p:spPr>
            <a:xfrm>
              <a:off x="3259545" y="1991156"/>
              <a:ext cx="5666145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216" y="2074730"/>
            <a:ext cx="5490224" cy="1689390"/>
          </a:xfrm>
        </p:spPr>
        <p:txBody>
          <a:bodyPr bIns="0" anchor="b">
            <a:normAutofit/>
          </a:bodyPr>
          <a:lstStyle>
            <a:lvl1pPr algn="ctr">
              <a:defRPr sz="4400"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4215" y="3846851"/>
            <a:ext cx="5490223" cy="1383770"/>
          </a:xfrm>
        </p:spPr>
        <p:txBody>
          <a:bodyPr tIns="0"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FB167740-879C-4988-A1AE-D8F0854A3976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EFFC3761-4DF1-4627-9D50-F534185D2F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42997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3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59" name="Group 58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0" name="Rectangle 59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Rectangle 61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0" y="2339669"/>
            <a:ext cx="3500828" cy="2470065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878" y="803187"/>
            <a:ext cx="6269591" cy="238265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8447" y="3672162"/>
            <a:ext cx="6272022" cy="238358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FB167740-879C-4988-A1AE-D8F0854A3976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EFFC3761-4DF1-4627-9D50-F534185D2F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80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40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61" name="Group 6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2" name="Rectangle 6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3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Rectangle 63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1" y="2363915"/>
            <a:ext cx="3500828" cy="2460497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5137" y="803185"/>
            <a:ext cx="6265088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5305" y="1488985"/>
            <a:ext cx="6264350" cy="169685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8653" y="3665887"/>
            <a:ext cx="6264414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8447" y="4351687"/>
            <a:ext cx="6265588" cy="17040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FB167740-879C-4988-A1AE-D8F0854A3976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EFFC3761-4DF1-4627-9D50-F534185D2F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72675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4" name="Group 23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5" name="Rectangle 24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67740-879C-4988-A1AE-D8F0854A3976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3761-4DF1-4627-9D50-F534185D2F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8715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FB167740-879C-4988-A1AE-D8F0854A3976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EFFC3761-4DF1-4627-9D50-F534185D2F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6363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5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1" name="Group 2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2" name="Rectangle 2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52026"/>
            <a:ext cx="3501197" cy="1223298"/>
          </a:xfrm>
        </p:spPr>
        <p:txBody>
          <a:bodyPr bIns="0" anchor="b">
            <a:noAutofit/>
          </a:bodyPr>
          <a:lstStyle>
            <a:lvl1pPr algn="ctr">
              <a:defRPr sz="3200"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9983" y="802809"/>
            <a:ext cx="6275035" cy="524994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8631" y="3580186"/>
            <a:ext cx="3501197" cy="1221164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67740-879C-4988-A1AE-D8F0854A3976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C3761-4DF1-4627-9D50-F534185D2F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9643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81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76" name="Group 75"/>
          <p:cNvGrpSpPr/>
          <p:nvPr/>
        </p:nvGrpSpPr>
        <p:grpSpPr>
          <a:xfrm>
            <a:off x="805336" y="1698331"/>
            <a:ext cx="5941540" cy="3470421"/>
            <a:chOff x="805336" y="1698331"/>
            <a:chExt cx="5941540" cy="3470421"/>
          </a:xfrm>
        </p:grpSpPr>
        <p:sp>
          <p:nvSpPr>
            <p:cNvPr id="77" name="Rectangle 76"/>
            <p:cNvSpPr/>
            <p:nvPr/>
          </p:nvSpPr>
          <p:spPr>
            <a:xfrm>
              <a:off x="805336" y="1698331"/>
              <a:ext cx="5941540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Isosceles Triangle 9"/>
            <p:cNvSpPr/>
            <p:nvPr/>
          </p:nvSpPr>
          <p:spPr>
            <a:xfrm rot="10800000">
              <a:off x="3618113" y="4896349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78"/>
            <p:cNvSpPr/>
            <p:nvPr/>
          </p:nvSpPr>
          <p:spPr>
            <a:xfrm>
              <a:off x="805336" y="2274403"/>
              <a:ext cx="5941540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43510" y="0"/>
            <a:ext cx="4648490" cy="6858000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443" y="2360255"/>
            <a:ext cx="5776646" cy="1178032"/>
          </a:xfrm>
        </p:spPr>
        <p:txBody>
          <a:bodyPr bIns="0" anchor="b">
            <a:normAutofit/>
          </a:bodyPr>
          <a:lstStyle>
            <a:lvl1pPr>
              <a:defRPr sz="3600">
                <a:solidFill>
                  <a:srgbClr val="FFFE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443" y="3545012"/>
            <a:ext cx="5776646" cy="127419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FB167740-879C-4988-A1AE-D8F0854A3976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5942203" cy="32004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28377" y="320040"/>
            <a:ext cx="914400" cy="320040"/>
          </a:xfrm>
        </p:spPr>
        <p:txBody>
          <a:bodyPr/>
          <a:lstStyle/>
          <a:p>
            <a:fld id="{EFFC3761-4DF1-4627-9D50-F534185D2F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5308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161" y="2358391"/>
            <a:ext cx="3498667" cy="2456485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4982" y="794719"/>
            <a:ext cx="5950036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4672" y="320040"/>
            <a:ext cx="3657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167740-879C-4988-A1AE-D8F0854A3976}" type="datetimeFigureOut">
              <a:rPr lang="ru-RU" smtClean="0"/>
              <a:t>01.03.2024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4672" y="6227064"/>
            <a:ext cx="10588752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32004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FC3761-4DF1-4627-9D50-F534185D2F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1786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9932" y="2536608"/>
            <a:ext cx="9361346" cy="1914605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sz="5300" b="1" i="1" dirty="0"/>
              <a:t>Подготовленная и </a:t>
            </a:r>
            <a:r>
              <a:rPr lang="ru-RU" sz="5300" b="1" i="1" dirty="0" smtClean="0"/>
              <a:t>неподготовленная устная </a:t>
            </a:r>
            <a:r>
              <a:rPr lang="ru-RU" sz="5300" b="1" i="1" dirty="0"/>
              <a:t>речь </a:t>
            </a:r>
            <a:r>
              <a:rPr lang="ru-RU" sz="5300" b="1" i="1" dirty="0" smtClean="0"/>
              <a:t>.</a:t>
            </a:r>
            <a:br>
              <a:rPr lang="ru-RU" sz="5300" b="1" i="1" dirty="0" smtClean="0"/>
            </a:br>
            <a:r>
              <a:rPr lang="ru-RU" sz="5300" b="1" i="1" dirty="0" smtClean="0"/>
              <a:t>Анализ неподготовленного диалога. </a:t>
            </a:r>
            <a:endParaRPr lang="ru-RU" sz="5300" b="1" i="1" dirty="0"/>
          </a:p>
        </p:txBody>
      </p:sp>
    </p:spTree>
    <p:extLst>
      <p:ext uri="{BB962C8B-B14F-4D97-AF65-F5344CB8AC3E}">
        <p14:creationId xmlns:p14="http://schemas.microsoft.com/office/powerpoint/2010/main" val="17152223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037750" y="1546565"/>
            <a:ext cx="7329741" cy="4006547"/>
          </a:xfrm>
        </p:spPr>
        <p:txBody>
          <a:bodyPr>
            <a:noAutofit/>
          </a:bodyPr>
          <a:lstStyle/>
          <a:p>
            <a:r>
              <a:rPr lang="ru-RU" sz="2000" dirty="0"/>
              <a:t>Устная речь – это живая речь, которая произносится, звучит, но </a:t>
            </a:r>
            <a:r>
              <a:rPr lang="ru-RU" sz="2000" dirty="0" smtClean="0"/>
              <a:t>главное создаётся </a:t>
            </a:r>
            <a:r>
              <a:rPr lang="ru-RU" sz="2000" dirty="0"/>
              <a:t>в момент говорения, на глазах у всех. Это творимая, говоримая речь. Устной речи свойственны перерывы в звучании. В ней могут быть запинки, повторы, оговорки, но если их немного, это не мешает нам её воспринимать</a:t>
            </a:r>
            <a:r>
              <a:rPr lang="ru-RU" sz="2000" dirty="0" smtClean="0"/>
              <a:t>.</a:t>
            </a:r>
          </a:p>
          <a:p>
            <a:r>
              <a:rPr lang="ru-RU" sz="2000" dirty="0"/>
              <a:t>Устная речь – это умение выражать свои мысли и чувства, устная речь является очень важным компонентом коммуникативной компетенции.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3890" y="5241033"/>
            <a:ext cx="13403997" cy="2383586"/>
          </a:xfrm>
        </p:spPr>
        <p:txBody>
          <a:bodyPr>
            <a:noAutofit/>
          </a:bodyPr>
          <a:lstStyle/>
          <a:p>
            <a:r>
              <a:rPr lang="ru-RU" sz="2000" dirty="0"/>
              <a:t>Устная речь имеет две основные формы: </a:t>
            </a:r>
            <a:endParaRPr lang="ru-RU" sz="2000" dirty="0" smtClean="0"/>
          </a:p>
          <a:p>
            <a:r>
              <a:rPr lang="ru-RU" sz="2000" dirty="0" smtClean="0"/>
              <a:t>Монолог </a:t>
            </a:r>
            <a:r>
              <a:rPr lang="ru-RU" sz="2000" dirty="0"/>
              <a:t>– характеризуется относительной непрерывностью, логичностью речи. </a:t>
            </a:r>
            <a:endParaRPr lang="ru-RU" sz="2000" dirty="0" smtClean="0"/>
          </a:p>
          <a:p>
            <a:r>
              <a:rPr lang="ru-RU" sz="2000" dirty="0" smtClean="0"/>
              <a:t>Диалог </a:t>
            </a:r>
            <a:r>
              <a:rPr lang="ru-RU" sz="2000" dirty="0"/>
              <a:t>– реплики, из которых одни – стимулирующие, другие – реагирующие</a:t>
            </a:r>
          </a:p>
        </p:txBody>
      </p:sp>
      <p:pic>
        <p:nvPicPr>
          <p:cNvPr id="1028" name="Picture 4" descr="Речь — научная теория - Психолого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484" y="2339668"/>
            <a:ext cx="3520498" cy="2420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063286" y="382724"/>
            <a:ext cx="79915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err="1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Что</a:t>
            </a:r>
            <a:r>
              <a:rPr lang="uk-UA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uk-UA" sz="5400" b="1" cap="none" spc="0" dirty="0" err="1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такое</a:t>
            </a:r>
            <a:r>
              <a:rPr lang="uk-UA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uk-UA" sz="5400" b="1" cap="none" spc="0" dirty="0" err="1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устная</a:t>
            </a:r>
            <a:r>
              <a:rPr lang="uk-UA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uk-UA" sz="5400" b="1" cap="none" spc="0" dirty="0" err="1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речь</a:t>
            </a:r>
            <a:r>
              <a:rPr lang="uk-UA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?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51986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603888" y="381153"/>
            <a:ext cx="65593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Виды устной речи: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4" name="Прямоугольная выноска 3"/>
          <p:cNvSpPr/>
          <p:nvPr/>
        </p:nvSpPr>
        <p:spPr>
          <a:xfrm>
            <a:off x="461817" y="1597888"/>
            <a:ext cx="5246255" cy="1764145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/>
              <a:t>подготовленная речь, </a:t>
            </a:r>
            <a:r>
              <a:rPr lang="ru-RU" dirty="0" smtClean="0"/>
              <a:t>суть которой состоит в продуцировании осмысленного и заученного готового текста; </a:t>
            </a:r>
            <a:endParaRPr lang="ru-RU" dirty="0" smtClean="0"/>
          </a:p>
        </p:txBody>
      </p:sp>
      <p:sp>
        <p:nvSpPr>
          <p:cNvPr id="5" name="Прямоугольная выноска 4"/>
          <p:cNvSpPr/>
          <p:nvPr/>
        </p:nvSpPr>
        <p:spPr>
          <a:xfrm>
            <a:off x="6363859" y="1597888"/>
            <a:ext cx="5246254" cy="1764145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/>
              <a:t>частично-подготовленная речь</a:t>
            </a:r>
            <a:r>
              <a:rPr lang="ru-RU" dirty="0" smtClean="0"/>
              <a:t>, суть которой состоит в воспроизведении осмысленного и заученного текста с языковыми и смысловыми изменениями; </a:t>
            </a:r>
            <a:endParaRPr lang="ru-RU" dirty="0" smtClean="0"/>
          </a:p>
        </p:txBody>
      </p:sp>
      <p:sp>
        <p:nvSpPr>
          <p:cNvPr id="6" name="Прямоугольная выноска 5"/>
          <p:cNvSpPr/>
          <p:nvPr/>
        </p:nvSpPr>
        <p:spPr>
          <a:xfrm>
            <a:off x="461817" y="4080305"/>
            <a:ext cx="5246255" cy="1764145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/>
              <a:t>неподготовленная речь, </a:t>
            </a:r>
            <a:r>
              <a:rPr lang="ru-RU" dirty="0" smtClean="0"/>
              <a:t>суть которой состоит в воспроизведении самостоятельного, неподготовленного ни по форме, ни по содержанию текста.</a:t>
            </a:r>
            <a:endParaRPr lang="ru-RU" dirty="0"/>
          </a:p>
        </p:txBody>
      </p:sp>
      <p:pic>
        <p:nvPicPr>
          <p:cNvPr id="4100" name="Picture 4" descr="Речь: классификация речи, виды и стили речи. Устная и письменная речь.  Людмила Семеновна Филиппова, Вадим Анатольевич Филиппов Русский язык и  культура речи: учебное пособие Какая речь не предполагает наличие  собеседни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3858" y="4080305"/>
            <a:ext cx="5246255" cy="177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49699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76237" y="2142080"/>
            <a:ext cx="6275035" cy="3445919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ru-RU" b="1" dirty="0"/>
          </a:p>
          <a:p>
            <a:r>
              <a:rPr lang="ru-RU" sz="2400" dirty="0" smtClean="0"/>
              <a:t>Подготовленная </a:t>
            </a:r>
            <a:r>
              <a:rPr lang="ru-RU" sz="2400" dirty="0"/>
              <a:t>устная речь – это такая речь, в которой продумано главное, о чём будет сказано, последовательность, но не во всех деталях продумано его </a:t>
            </a:r>
            <a:r>
              <a:rPr lang="ru-RU" sz="2400" dirty="0" smtClean="0"/>
              <a:t>словесное выражение</a:t>
            </a:r>
            <a:r>
              <a:rPr lang="ru-RU" sz="2400" dirty="0"/>
              <a:t>. </a:t>
            </a:r>
            <a:endParaRPr lang="ru-RU" sz="2400" dirty="0" smtClean="0"/>
          </a:p>
          <a:p>
            <a:r>
              <a:rPr lang="ru-RU" sz="3200" dirty="0" smtClean="0"/>
              <a:t>Х</a:t>
            </a:r>
            <a:r>
              <a:rPr lang="ru-RU" sz="2400" dirty="0" smtClean="0"/>
              <a:t>арактеризуется </a:t>
            </a:r>
            <a:r>
              <a:rPr lang="ru-RU" sz="2400" dirty="0"/>
              <a:t>продуманностью, четкой структурой, определенным отбором языковых средств.</a:t>
            </a:r>
            <a:endParaRPr lang="ru-RU" sz="3200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88631" y="556644"/>
            <a:ext cx="100112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Подготовленная устная речь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2050" name="Picture 2" descr="NEWSru.com :: В экзамен для девятиклассников добавят устную речь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540" y="2404817"/>
            <a:ext cx="3195377" cy="2396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30176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56726" y="808181"/>
            <a:ext cx="7019637" cy="53478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900" dirty="0"/>
              <a:t/>
            </a:r>
            <a:br>
              <a:rPr lang="ru-RU" sz="900" dirty="0"/>
            </a:br>
            <a:endParaRPr lang="ru-RU" sz="900" b="1" dirty="0"/>
          </a:p>
          <a:p>
            <a:r>
              <a:rPr lang="ru-RU" sz="2000" dirty="0"/>
              <a:t>Неподготовленная(спонтанная) – это такая речь, когда совсем не продуманы содержание, структура, языковые средства будущего высказывания. </a:t>
            </a:r>
            <a:r>
              <a:rPr lang="ru-RU" sz="2000" dirty="0" smtClean="0"/>
              <a:t>речь </a:t>
            </a:r>
            <a:r>
              <a:rPr lang="ru-RU" sz="2000" dirty="0"/>
              <a:t>характеризуется спонтанностью. Неподготовленное устное высказывание формируется постепенно, по мере осознания того, что следует сказать далее, что нужно повторить или уточнить. Поэтому в спонтанной речи наблюдаются более длительные остановки, паузы (между словами, сочетаниями слов, предложениями, частями высказывания), повторения отдельных слов и даже звуков («э-э»), срывы начатых конструкций. 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94663" y="491990"/>
            <a:ext cx="106332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Неподготовленная устная речь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3074" name="Picture 2" descr="Речь устная и письменная: в чём их различия | Записки литературного  редактора | Дзен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242" y="2484924"/>
            <a:ext cx="3328343" cy="2179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38544" y="5648205"/>
            <a:ext cx="1196109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/>
              <a:t>Любая речь будет спонтанной, если она, на наш взгляд, имеет следующие характеристики: </a:t>
            </a:r>
          </a:p>
          <a:p>
            <a:pPr marL="457200" indent="-457200">
              <a:buAutoNum type="arabicParenR"/>
            </a:pPr>
            <a:r>
              <a:rPr lang="ru-RU" sz="2000" dirty="0" smtClean="0"/>
              <a:t>неподготовленность; 2) </a:t>
            </a:r>
            <a:r>
              <a:rPr lang="ru-RU" sz="2000" dirty="0" err="1" smtClean="0"/>
              <a:t>мотивированность</a:t>
            </a:r>
            <a:r>
              <a:rPr lang="ru-RU" sz="2000" dirty="0" smtClean="0"/>
              <a:t>; 3) инициативность; 4) экспрессивность; </a:t>
            </a:r>
          </a:p>
          <a:p>
            <a:r>
              <a:rPr lang="ru-RU" sz="2000" dirty="0" smtClean="0"/>
              <a:t>5) эмоциональность.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1761167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Анализ спонтанного диалога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84701" y="953835"/>
            <a:ext cx="6281873" cy="5248622"/>
          </a:xfrm>
        </p:spPr>
        <p:txBody>
          <a:bodyPr/>
          <a:lstStyle/>
          <a:p>
            <a:r>
              <a:rPr lang="en-US" dirty="0"/>
              <a:t>https://youtu.be/vb089jTuR0s?si=4cjvo-YTTIRMbK64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39963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784437" y="1546820"/>
            <a:ext cx="7121236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/>
              <a:t>Неформальная лексика: В диалоге используется много жаргонных слов, стилистически сниженных слов и слов, употреблённых в переносном значении.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/>
              <a:t>Повторы: В диалоге много повторов слов и фраз.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/>
              <a:t>Нечеткая структура.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/>
              <a:t>Недостаток информации: В диалоге не хватает информации для понимания контекста.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/>
              <a:t>Наличие эмоциональных моментов.</a:t>
            </a:r>
          </a:p>
          <a:p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378231" y="445807"/>
            <a:ext cx="1147250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Почему этот диалог не подготовленный?</a:t>
            </a:r>
            <a:endParaRPr lang="ru-RU" sz="4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707432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3200" y="243897"/>
            <a:ext cx="1221047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Жаргонизмы в диалоге: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/>
              <a:t>Клевый: сленговое слово, обозначающее "хороший, приятный".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/>
              <a:t>Фиг: сленговое слово, обозначающее "нечто непонятное, неважное".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/>
              <a:t>Жрать: сленговое слово, обозначающее "есть".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err="1" smtClean="0"/>
              <a:t>Подсожрать</a:t>
            </a:r>
            <a:r>
              <a:rPr lang="ru-RU" sz="2400" dirty="0" smtClean="0"/>
              <a:t>: сленговое слово, обозначающее "съесть немного".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/>
              <a:t>Противный: сленговое слово, обозначающее "неприятный".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/>
              <a:t>Гадостный: сленговое слово, обозначающее "отвратительный".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/>
              <a:t>Болтается: сленговое слово, обозначающее "висеть, качаться".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/>
              <a:t>Тусоваться: сленговое слово, обозначающее "находиться, проводить время".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/>
              <a:t>Въезжать: сленговое слово, обозначающее "понимать".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03200" y="4352821"/>
            <a:ext cx="6530108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В диалоге используются различные союзы: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/>
              <a:t> Соединительные: и, а.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/>
              <a:t> Противительные: но, а.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/>
              <a:t> Разделительные: или.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/>
              <a:t> Изъяснительные: что.</a:t>
            </a:r>
          </a:p>
          <a:p>
            <a:endParaRPr lang="ru-RU" sz="2000" b="1" i="0" dirty="0" smtClean="0"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317674" y="4352821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/>
              <a:t>Ирония:</a:t>
            </a:r>
            <a:endParaRPr lang="ru-RU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/>
              <a:t>  я не уверен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/>
              <a:t>  я бы так не сказал</a:t>
            </a:r>
          </a:p>
        </p:txBody>
      </p:sp>
    </p:spTree>
    <p:extLst>
      <p:ext uri="{BB962C8B-B14F-4D97-AF65-F5344CB8AC3E}">
        <p14:creationId xmlns:p14="http://schemas.microsoft.com/office/powerpoint/2010/main" val="39396729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3890" y="3622077"/>
            <a:ext cx="7601527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Междометия в диалоге:</a:t>
            </a:r>
          </a:p>
          <a:p>
            <a:r>
              <a:rPr lang="ru-RU" sz="2400" dirty="0" smtClean="0"/>
              <a:t> • Слушай: используется для привлечения внимания.</a:t>
            </a:r>
          </a:p>
          <a:p>
            <a:r>
              <a:rPr lang="ru-RU" sz="2400" dirty="0" smtClean="0"/>
              <a:t> • Ну: выражает неуверенность, сомнение.</a:t>
            </a:r>
          </a:p>
          <a:p>
            <a:r>
              <a:rPr lang="ru-RU" sz="2400" dirty="0" smtClean="0"/>
              <a:t> • Та: разговорная частица.</a:t>
            </a:r>
          </a:p>
          <a:p>
            <a:r>
              <a:rPr lang="ru-RU" sz="2400" dirty="0" smtClean="0"/>
              <a:t> • Вот: используется для выделения чего-либо.</a:t>
            </a:r>
          </a:p>
          <a:p>
            <a:r>
              <a:rPr lang="ru-RU" sz="2400" dirty="0" smtClean="0"/>
              <a:t> • Фу: выражает отвращение.</a:t>
            </a:r>
          </a:p>
          <a:p>
            <a:r>
              <a:rPr lang="ru-RU" sz="2400" dirty="0" smtClean="0"/>
              <a:t> • Ого: выражает удивление.</a:t>
            </a:r>
          </a:p>
          <a:p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104111"/>
            <a:ext cx="1228436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Гиперболы в диалоге:</a:t>
            </a:r>
          </a:p>
          <a:p>
            <a:r>
              <a:rPr lang="ru-RU" sz="2400" dirty="0"/>
              <a:t> • «Один мой хвост равен длине 5 тараканов."</a:t>
            </a:r>
          </a:p>
          <a:p>
            <a:r>
              <a:rPr lang="ru-RU" sz="2400" dirty="0"/>
              <a:t>В этом предложении Крыса преувеличивает длину своего хвоста, утверждая, что он равен длине 5 тараканов.</a:t>
            </a:r>
          </a:p>
          <a:p>
            <a:r>
              <a:rPr lang="ru-RU" sz="2400" dirty="0"/>
              <a:t> • "Я вообще не въезжаю в эту тему вот я такой великий могу без воды обходится сколько угодно долго."</a:t>
            </a:r>
          </a:p>
          <a:p>
            <a:r>
              <a:rPr lang="ru-RU" sz="2400" dirty="0"/>
              <a:t>В этом предложении Таракан преувеличивает свои возможности, утверждая, что он может обходиться без воды сколько угодно долго.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145045" y="4836108"/>
            <a:ext cx="6096000" cy="126188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/>
              <a:t>Обращения: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Слушай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Знаешь </a:t>
            </a:r>
          </a:p>
        </p:txBody>
      </p:sp>
    </p:spTree>
    <p:extLst>
      <p:ext uri="{BB962C8B-B14F-4D97-AF65-F5344CB8AC3E}">
        <p14:creationId xmlns:p14="http://schemas.microsoft.com/office/powerpoint/2010/main" val="116682766"/>
      </p:ext>
    </p:extLst>
  </p:cSld>
  <p:clrMapOvr>
    <a:masterClrMapping/>
  </p:clrMapOvr>
</p:sld>
</file>

<file path=ppt/theme/theme1.xml><?xml version="1.0" encoding="utf-8"?>
<a:theme xmlns:a="http://schemas.openxmlformats.org/drawingml/2006/main" name="Atlas">
  <a:themeElements>
    <a:clrScheme name="Atlas">
      <a:dk1>
        <a:sysClr val="windowText" lastClr="000000"/>
      </a:dk1>
      <a:lt1>
        <a:sysClr val="window" lastClr="FFFFFF"/>
      </a:lt1>
      <a:dk2>
        <a:srgbClr val="454545"/>
      </a:dk2>
      <a:lt2>
        <a:srgbClr val="E0E0E0"/>
      </a:lt2>
      <a:accent1>
        <a:srgbClr val="78C30D"/>
      </a:accent1>
      <a:accent2>
        <a:srgbClr val="099B62"/>
      </a:accent2>
      <a:accent3>
        <a:srgbClr val="21CFDF"/>
      </a:accent3>
      <a:accent4>
        <a:srgbClr val="179FDF"/>
      </a:accent4>
      <a:accent5>
        <a:srgbClr val="E75710"/>
      </a:accent5>
      <a:accent6>
        <a:srgbClr val="F89C19"/>
      </a:accent6>
      <a:hlink>
        <a:srgbClr val="7CDE25"/>
      </a:hlink>
      <a:folHlink>
        <a:srgbClr val="BCE8A8"/>
      </a:folHlink>
    </a:clrScheme>
    <a:fontScheme name="Atlas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tla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las" id="{5156B0E4-0EB1-49FE-A26B-15F6F698AEC6}" vid="{C0EF0781-FB17-4F1F-B3B1-699933968CE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Атлас</Template>
  <TotalTime>114</TotalTime>
  <Words>581</Words>
  <Application>Microsoft Office PowerPoint</Application>
  <PresentationFormat>Широкоэкранный</PresentationFormat>
  <Paragraphs>62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 Light</vt:lpstr>
      <vt:lpstr>Rockwell</vt:lpstr>
      <vt:lpstr>Wingdings</vt:lpstr>
      <vt:lpstr>Atlas</vt:lpstr>
      <vt:lpstr>  Подготовленная и неподготовленная устная речь . Анализ неподготовленного диалога. </vt:lpstr>
      <vt:lpstr>Презентация PowerPoint</vt:lpstr>
      <vt:lpstr>Презентация PowerPoint</vt:lpstr>
      <vt:lpstr>Презентация PowerPoint</vt:lpstr>
      <vt:lpstr>Презентация PowerPoint</vt:lpstr>
      <vt:lpstr>Анализ спонтанного диалога 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Подготовленная и неподготовленная устная речь . Анализ неподготовленного диалога. </dc:title>
  <dc:creator>Админ</dc:creator>
  <cp:lastModifiedBy>Админ</cp:lastModifiedBy>
  <cp:revision>10</cp:revision>
  <dcterms:created xsi:type="dcterms:W3CDTF">2024-03-01T12:44:41Z</dcterms:created>
  <dcterms:modified xsi:type="dcterms:W3CDTF">2024-03-01T14:39:24Z</dcterms:modified>
</cp:coreProperties>
</file>