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</p:sldIdLst>
  <p:sldSz cx="18288000" cy="10287000"/>
  <p:notesSz cx="6858000" cy="9144000"/>
  <p:embeddedFontLst>
    <p:embeddedFont>
      <p:font typeface="Courier Prime Bold" pitchFamily="49" charset="0"/>
      <p:regular r:id="rId16"/>
      <p:bold r:id="rId17"/>
    </p:embeddedFont>
    <p:embeddedFont>
      <p:font typeface="Open Sans Light" panose="020F0302020204030204" pitchFamily="34" charset="0"/>
      <p:regular r:id="rId18"/>
      <p:italic r:id="rId19"/>
    </p:embeddedFont>
    <p:embeddedFont>
      <p:font typeface="Open Sans Light Bold" panose="020B0806030504020204" pitchFamily="34" charset="0"/>
      <p:regular r:id="rId20"/>
      <p:bold r:id="rId21"/>
    </p:embeddedFont>
    <p:embeddedFont>
      <p:font typeface="Playfair Display" pitchFamily="2" charset="0"/>
      <p:regular r:id="rId22"/>
    </p:embeddedFont>
    <p:embeddedFont>
      <p:font typeface="Playfair Display Bold" pitchFamily="2" charset="0"/>
      <p:regular r:id="rId23"/>
      <p:bold r:id="rId24"/>
    </p:embeddedFont>
    <p:embeddedFont>
      <p:font typeface="Playfair Display Bold Italics" pitchFamily="2" charset="0"/>
      <p:regular r:id="rId25"/>
    </p:embeddedFont>
    <p:embeddedFont>
      <p:font typeface="Playfair Display Italics" pitchFamily="2" charset="0"/>
      <p:regular r:id="rId26"/>
    </p:embeddedFont>
    <p:embeddedFont>
      <p:font typeface="Playfair Display SC" pitchFamily="2" charset="0"/>
      <p:regular r:id="rId27"/>
    </p:embeddedFont>
    <p:embeddedFont>
      <p:font typeface="Playfair Display SC Bold" pitchFamily="2" charset="0"/>
      <p:regular r:id="rId28"/>
      <p:bold r:id="rId29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0" autoAdjust="0"/>
    <p:restoredTop sz="94612" autoAdjust="0"/>
  </p:normalViewPr>
  <p:slideViewPr>
    <p:cSldViewPr>
      <p:cViewPr varScale="1">
        <p:scale>
          <a:sx n="68" d="100"/>
          <a:sy n="68" d="100"/>
        </p:scale>
        <p:origin x="1000" y="1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font" Target="fonts/font3.fntdata"/><Relationship Id="rId26" Type="http://schemas.openxmlformats.org/officeDocument/2006/relationships/font" Target="fonts/font11.fntdata"/><Relationship Id="rId3" Type="http://schemas.openxmlformats.org/officeDocument/2006/relationships/slide" Target="slides/slide2.xml"/><Relationship Id="rId21" Type="http://schemas.openxmlformats.org/officeDocument/2006/relationships/font" Target="fonts/font6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2.fntdata"/><Relationship Id="rId25" Type="http://schemas.openxmlformats.org/officeDocument/2006/relationships/font" Target="fonts/font10.fntdata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font" Target="fonts/font1.fntdata"/><Relationship Id="rId20" Type="http://schemas.openxmlformats.org/officeDocument/2006/relationships/font" Target="fonts/font5.fntdata"/><Relationship Id="rId29" Type="http://schemas.openxmlformats.org/officeDocument/2006/relationships/font" Target="fonts/font14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9.fntdata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8.fntdata"/><Relationship Id="rId28" Type="http://schemas.openxmlformats.org/officeDocument/2006/relationships/font" Target="fonts/font13.fntdata"/><Relationship Id="rId10" Type="http://schemas.openxmlformats.org/officeDocument/2006/relationships/slide" Target="slides/slide9.xml"/><Relationship Id="rId19" Type="http://schemas.openxmlformats.org/officeDocument/2006/relationships/font" Target="fonts/font4.fntdata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7.fntdata"/><Relationship Id="rId27" Type="http://schemas.openxmlformats.org/officeDocument/2006/relationships/font" Target="fonts/font12.fntdata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3/10/24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3/10/24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3/10/24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3/10/24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3/10/24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3/10/24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3/10/24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3/10/24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3/10/24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3/10/24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3/10/24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3/10/24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sv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10" Type="http://schemas.openxmlformats.org/officeDocument/2006/relationships/image" Target="../media/image9.sv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0.png"/><Relationship Id="rId4" Type="http://schemas.openxmlformats.org/officeDocument/2006/relationships/image" Target="../media/image19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svg"/><Relationship Id="rId3" Type="http://schemas.openxmlformats.org/officeDocument/2006/relationships/image" Target="../media/image18.png"/><Relationship Id="rId7" Type="http://schemas.openxmlformats.org/officeDocument/2006/relationships/image" Target="../media/image4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.png"/><Relationship Id="rId5" Type="http://schemas.openxmlformats.org/officeDocument/2006/relationships/image" Target="../media/image20.png"/><Relationship Id="rId4" Type="http://schemas.openxmlformats.org/officeDocument/2006/relationships/image" Target="../media/image19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12.sv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5" Type="http://schemas.openxmlformats.org/officeDocument/2006/relationships/image" Target="../media/image5.svg"/><Relationship Id="rId4" Type="http://schemas.openxmlformats.org/officeDocument/2006/relationships/image" Target="../media/image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30.sv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png"/><Relationship Id="rId5" Type="http://schemas.openxmlformats.org/officeDocument/2006/relationships/image" Target="../media/image5.svg"/><Relationship Id="rId4" Type="http://schemas.openxmlformats.org/officeDocument/2006/relationships/image" Target="../media/image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svg"/><Relationship Id="rId5" Type="http://schemas.openxmlformats.org/officeDocument/2006/relationships/image" Target="../media/image24.png"/><Relationship Id="rId4" Type="http://schemas.openxmlformats.org/officeDocument/2006/relationships/image" Target="../media/image23.sv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12.sv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5" Type="http://schemas.openxmlformats.org/officeDocument/2006/relationships/image" Target="../media/image5.sv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2.png"/><Relationship Id="rId7" Type="http://schemas.openxmlformats.org/officeDocument/2006/relationships/image" Target="../media/image15.sv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5" Type="http://schemas.openxmlformats.org/officeDocument/2006/relationships/image" Target="../media/image5.svg"/><Relationship Id="rId10" Type="http://schemas.openxmlformats.org/officeDocument/2006/relationships/image" Target="../media/image17.svg"/><Relationship Id="rId4" Type="http://schemas.openxmlformats.org/officeDocument/2006/relationships/image" Target="../media/image4.png"/><Relationship Id="rId9" Type="http://schemas.openxmlformats.org/officeDocument/2006/relationships/image" Target="../media/image1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0.png"/><Relationship Id="rId4" Type="http://schemas.openxmlformats.org/officeDocument/2006/relationships/image" Target="../media/image19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svg"/><Relationship Id="rId3" Type="http://schemas.openxmlformats.org/officeDocument/2006/relationships/image" Target="../media/image22.png"/><Relationship Id="rId7" Type="http://schemas.openxmlformats.org/officeDocument/2006/relationships/image" Target="../media/image26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svg"/><Relationship Id="rId5" Type="http://schemas.openxmlformats.org/officeDocument/2006/relationships/image" Target="../media/image24.png"/><Relationship Id="rId4" Type="http://schemas.openxmlformats.org/officeDocument/2006/relationships/image" Target="../media/image23.sv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28.png"/><Relationship Id="rId4" Type="http://schemas.openxmlformats.org/officeDocument/2006/relationships/image" Target="../media/image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0.png"/><Relationship Id="rId4" Type="http://schemas.openxmlformats.org/officeDocument/2006/relationships/image" Target="../media/image1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0.png"/><Relationship Id="rId4" Type="http://schemas.openxmlformats.org/officeDocument/2006/relationships/image" Target="../media/image1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0.png"/><Relationship Id="rId4" Type="http://schemas.openxmlformats.org/officeDocument/2006/relationships/image" Target="../media/image1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9259" b="-9259"/>
            </a:stretch>
          </a:blipFill>
        </p:spPr>
        <p:txBody>
          <a:bodyPr/>
          <a:lstStyle/>
          <a:p>
            <a:endParaRPr lang="ru-RU"/>
          </a:p>
        </p:txBody>
      </p:sp>
      <p:sp>
        <p:nvSpPr>
          <p:cNvPr id="3" name="Freeform 3"/>
          <p:cNvSpPr/>
          <p:nvPr/>
        </p:nvSpPr>
        <p:spPr>
          <a:xfrm>
            <a:off x="0" y="687059"/>
            <a:ext cx="16470412" cy="11879285"/>
          </a:xfrm>
          <a:custGeom>
            <a:avLst/>
            <a:gdLst/>
            <a:ahLst/>
            <a:cxnLst/>
            <a:rect l="l" t="t" r="r" b="b"/>
            <a:pathLst>
              <a:path w="16470412" h="11879285">
                <a:moveTo>
                  <a:pt x="0" y="0"/>
                </a:moveTo>
                <a:lnTo>
                  <a:pt x="16470412" y="0"/>
                </a:lnTo>
                <a:lnTo>
                  <a:pt x="16470412" y="11879284"/>
                </a:lnTo>
                <a:lnTo>
                  <a:pt x="0" y="11879284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ru-RU"/>
          </a:p>
        </p:txBody>
      </p:sp>
      <p:sp>
        <p:nvSpPr>
          <p:cNvPr id="4" name="Freeform 4"/>
          <p:cNvSpPr/>
          <p:nvPr/>
        </p:nvSpPr>
        <p:spPr>
          <a:xfrm rot="-753974">
            <a:off x="-1133674" y="-3802"/>
            <a:ext cx="4324747" cy="2137986"/>
          </a:xfrm>
          <a:custGeom>
            <a:avLst/>
            <a:gdLst/>
            <a:ahLst/>
            <a:cxnLst/>
            <a:rect l="l" t="t" r="r" b="b"/>
            <a:pathLst>
              <a:path w="4324747" h="2137986">
                <a:moveTo>
                  <a:pt x="0" y="0"/>
                </a:moveTo>
                <a:lnTo>
                  <a:pt x="4324748" y="0"/>
                </a:lnTo>
                <a:lnTo>
                  <a:pt x="4324748" y="2137986"/>
                </a:lnTo>
                <a:lnTo>
                  <a:pt x="0" y="2137986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ru-RU"/>
          </a:p>
        </p:txBody>
      </p:sp>
      <p:sp>
        <p:nvSpPr>
          <p:cNvPr id="5" name="Freeform 5"/>
          <p:cNvSpPr/>
          <p:nvPr/>
        </p:nvSpPr>
        <p:spPr>
          <a:xfrm rot="1629326">
            <a:off x="-409855" y="6089820"/>
            <a:ext cx="1034297" cy="4213802"/>
          </a:xfrm>
          <a:custGeom>
            <a:avLst/>
            <a:gdLst/>
            <a:ahLst/>
            <a:cxnLst/>
            <a:rect l="l" t="t" r="r" b="b"/>
            <a:pathLst>
              <a:path w="1034297" h="4213802">
                <a:moveTo>
                  <a:pt x="0" y="0"/>
                </a:moveTo>
                <a:lnTo>
                  <a:pt x="1034297" y="0"/>
                </a:lnTo>
                <a:lnTo>
                  <a:pt x="1034297" y="4213801"/>
                </a:lnTo>
                <a:lnTo>
                  <a:pt x="0" y="4213801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ru-RU"/>
          </a:p>
        </p:txBody>
      </p:sp>
      <p:sp>
        <p:nvSpPr>
          <p:cNvPr id="6" name="Freeform 6"/>
          <p:cNvSpPr/>
          <p:nvPr/>
        </p:nvSpPr>
        <p:spPr>
          <a:xfrm rot="-3475917">
            <a:off x="14368008" y="-897384"/>
            <a:ext cx="843768" cy="3437573"/>
          </a:xfrm>
          <a:custGeom>
            <a:avLst/>
            <a:gdLst/>
            <a:ahLst/>
            <a:cxnLst/>
            <a:rect l="l" t="t" r="r" b="b"/>
            <a:pathLst>
              <a:path w="843768" h="3437573">
                <a:moveTo>
                  <a:pt x="0" y="0"/>
                </a:moveTo>
                <a:lnTo>
                  <a:pt x="843768" y="0"/>
                </a:lnTo>
                <a:lnTo>
                  <a:pt x="843768" y="3437574"/>
                </a:lnTo>
                <a:lnTo>
                  <a:pt x="0" y="3437574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ru-RU"/>
          </a:p>
        </p:txBody>
      </p:sp>
      <p:sp>
        <p:nvSpPr>
          <p:cNvPr id="7" name="Freeform 7"/>
          <p:cNvSpPr/>
          <p:nvPr/>
        </p:nvSpPr>
        <p:spPr>
          <a:xfrm>
            <a:off x="11501057" y="5913476"/>
            <a:ext cx="5485462" cy="3660299"/>
          </a:xfrm>
          <a:custGeom>
            <a:avLst/>
            <a:gdLst/>
            <a:ahLst/>
            <a:cxnLst/>
            <a:rect l="l" t="t" r="r" b="b"/>
            <a:pathLst>
              <a:path w="5485462" h="3660299">
                <a:moveTo>
                  <a:pt x="0" y="0"/>
                </a:moveTo>
                <a:lnTo>
                  <a:pt x="5485462" y="0"/>
                </a:lnTo>
                <a:lnTo>
                  <a:pt x="5485462" y="3660299"/>
                </a:lnTo>
                <a:lnTo>
                  <a:pt x="0" y="3660299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ru-RU"/>
          </a:p>
        </p:txBody>
      </p:sp>
      <p:sp>
        <p:nvSpPr>
          <p:cNvPr id="8" name="Freeform 8"/>
          <p:cNvSpPr/>
          <p:nvPr/>
        </p:nvSpPr>
        <p:spPr>
          <a:xfrm>
            <a:off x="11023904" y="5331640"/>
            <a:ext cx="6439768" cy="4823972"/>
          </a:xfrm>
          <a:custGeom>
            <a:avLst/>
            <a:gdLst/>
            <a:ahLst/>
            <a:cxnLst/>
            <a:rect l="l" t="t" r="r" b="b"/>
            <a:pathLst>
              <a:path w="6439768" h="4823972">
                <a:moveTo>
                  <a:pt x="0" y="0"/>
                </a:moveTo>
                <a:lnTo>
                  <a:pt x="6439768" y="0"/>
                </a:lnTo>
                <a:lnTo>
                  <a:pt x="6439768" y="4823972"/>
                </a:lnTo>
                <a:lnTo>
                  <a:pt x="0" y="4823972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ru-RU"/>
          </a:p>
        </p:txBody>
      </p:sp>
      <p:sp>
        <p:nvSpPr>
          <p:cNvPr id="9" name="TextBox 9"/>
          <p:cNvSpPr txBox="1"/>
          <p:nvPr/>
        </p:nvSpPr>
        <p:spPr>
          <a:xfrm>
            <a:off x="3058655" y="3663418"/>
            <a:ext cx="7850128" cy="429056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7134"/>
              </a:lnSpc>
            </a:pPr>
            <a:r>
              <a:rPr lang="en-US" sz="4100" spc="287">
                <a:solidFill>
                  <a:srgbClr val="141414"/>
                </a:solidFill>
                <a:latin typeface="Playfair Display Regular Roman"/>
              </a:rPr>
              <a:t>Специфика неподготовленной устной речи в современных видеожанрах</a:t>
            </a:r>
          </a:p>
          <a:p>
            <a:pPr>
              <a:lnSpc>
                <a:spcPts val="4978"/>
              </a:lnSpc>
            </a:pPr>
            <a:endParaRPr lang="en-US" sz="4100" spc="287">
              <a:solidFill>
                <a:srgbClr val="141414"/>
              </a:solidFill>
              <a:latin typeface="Playfair Display Regular Roman"/>
            </a:endParaRPr>
          </a:p>
        </p:txBody>
      </p:sp>
      <p:sp>
        <p:nvSpPr>
          <p:cNvPr id="10" name="TextBox 10"/>
          <p:cNvSpPr txBox="1"/>
          <p:nvPr/>
        </p:nvSpPr>
        <p:spPr>
          <a:xfrm>
            <a:off x="3058655" y="2834743"/>
            <a:ext cx="6085345" cy="10382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080"/>
              </a:lnSpc>
            </a:pPr>
            <a:r>
              <a:rPr lang="en-US" sz="3400">
                <a:solidFill>
                  <a:srgbClr val="141414"/>
                </a:solidFill>
                <a:latin typeface="Courier Prime Bold"/>
              </a:rPr>
              <a:t>KGS/MPR </a:t>
            </a:r>
          </a:p>
          <a:p>
            <a:pPr>
              <a:lnSpc>
                <a:spcPts val="4080"/>
              </a:lnSpc>
            </a:pPr>
            <a:endParaRPr lang="en-US" sz="3400">
              <a:solidFill>
                <a:srgbClr val="141414"/>
              </a:solidFill>
              <a:latin typeface="Courier Prime Bold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3058655" y="8905332"/>
            <a:ext cx="6085345" cy="10382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080"/>
              </a:lnSpc>
            </a:pPr>
            <a:r>
              <a:rPr lang="en-US" sz="3400">
                <a:solidFill>
                  <a:srgbClr val="141414"/>
                </a:solidFill>
                <a:latin typeface="Courier Prime Bold"/>
              </a:rPr>
              <a:t>Sofia Labur</a:t>
            </a:r>
          </a:p>
          <a:p>
            <a:pPr>
              <a:lnSpc>
                <a:spcPts val="4080"/>
              </a:lnSpc>
            </a:pPr>
            <a:endParaRPr lang="en-US" sz="3400">
              <a:solidFill>
                <a:srgbClr val="141414"/>
              </a:solidFill>
              <a:latin typeface="Courier Prime Bold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9259" b="-9259"/>
            </a:stretch>
          </a:blipFill>
        </p:spPr>
        <p:txBody>
          <a:bodyPr/>
          <a:lstStyle/>
          <a:p>
            <a:endParaRPr lang="ru-RU"/>
          </a:p>
        </p:txBody>
      </p:sp>
      <p:sp>
        <p:nvSpPr>
          <p:cNvPr id="3" name="Freeform 3"/>
          <p:cNvSpPr/>
          <p:nvPr/>
        </p:nvSpPr>
        <p:spPr>
          <a:xfrm flipV="1">
            <a:off x="659839" y="472794"/>
            <a:ext cx="2337659" cy="10777103"/>
          </a:xfrm>
          <a:custGeom>
            <a:avLst/>
            <a:gdLst/>
            <a:ahLst/>
            <a:cxnLst/>
            <a:rect l="l" t="t" r="r" b="b"/>
            <a:pathLst>
              <a:path w="2337659" h="10777103">
                <a:moveTo>
                  <a:pt x="0" y="10777104"/>
                </a:moveTo>
                <a:lnTo>
                  <a:pt x="2337659" y="10777104"/>
                </a:lnTo>
                <a:lnTo>
                  <a:pt x="2337659" y="0"/>
                </a:lnTo>
                <a:lnTo>
                  <a:pt x="0" y="0"/>
                </a:lnTo>
                <a:lnTo>
                  <a:pt x="0" y="10777104"/>
                </a:lnTo>
                <a:close/>
              </a:path>
            </a:pathLst>
          </a:custGeom>
          <a:blipFill>
            <a:blip r:embed="rId3"/>
            <a:stretch>
              <a:fillRect l="-285529"/>
            </a:stretch>
          </a:blipFill>
        </p:spPr>
        <p:txBody>
          <a:bodyPr/>
          <a:lstStyle/>
          <a:p>
            <a:endParaRPr lang="ru-RU"/>
          </a:p>
        </p:txBody>
      </p:sp>
      <p:grpSp>
        <p:nvGrpSpPr>
          <p:cNvPr id="4" name="Group 4"/>
          <p:cNvGrpSpPr>
            <a:grpSpLocks noChangeAspect="1"/>
          </p:cNvGrpSpPr>
          <p:nvPr/>
        </p:nvGrpSpPr>
        <p:grpSpPr>
          <a:xfrm rot="5400000">
            <a:off x="-8365252" y="972246"/>
            <a:ext cx="12045333" cy="8342509"/>
            <a:chOff x="0" y="0"/>
            <a:chExt cx="3429000" cy="2374900"/>
          </a:xfrm>
        </p:grpSpPr>
        <p:sp>
          <p:nvSpPr>
            <p:cNvPr id="5" name="Freeform 5"/>
            <p:cNvSpPr/>
            <p:nvPr/>
          </p:nvSpPr>
          <p:spPr>
            <a:xfrm>
              <a:off x="50800" y="76200"/>
              <a:ext cx="3340100" cy="2235200"/>
            </a:xfrm>
            <a:custGeom>
              <a:avLst/>
              <a:gdLst/>
              <a:ahLst/>
              <a:cxnLst/>
              <a:rect l="l" t="t" r="r" b="b"/>
              <a:pathLst>
                <a:path w="3340100" h="2235200">
                  <a:moveTo>
                    <a:pt x="2171700" y="25400"/>
                  </a:moveTo>
                  <a:lnTo>
                    <a:pt x="2400300" y="0"/>
                  </a:lnTo>
                  <a:lnTo>
                    <a:pt x="2641600" y="38100"/>
                  </a:lnTo>
                  <a:lnTo>
                    <a:pt x="2984500" y="38100"/>
                  </a:lnTo>
                  <a:cubicBezTo>
                    <a:pt x="2984500" y="38100"/>
                    <a:pt x="3086100" y="12700"/>
                    <a:pt x="3098800" y="38100"/>
                  </a:cubicBezTo>
                  <a:cubicBezTo>
                    <a:pt x="3111500" y="63500"/>
                    <a:pt x="3162300" y="228600"/>
                    <a:pt x="3162300" y="228600"/>
                  </a:cubicBezTo>
                  <a:cubicBezTo>
                    <a:pt x="3162300" y="228600"/>
                    <a:pt x="3213100" y="304800"/>
                    <a:pt x="3200400" y="355600"/>
                  </a:cubicBezTo>
                  <a:cubicBezTo>
                    <a:pt x="3187700" y="406400"/>
                    <a:pt x="3225800" y="520700"/>
                    <a:pt x="3225800" y="520700"/>
                  </a:cubicBezTo>
                  <a:cubicBezTo>
                    <a:pt x="3225800" y="520700"/>
                    <a:pt x="3251200" y="571500"/>
                    <a:pt x="3225800" y="622300"/>
                  </a:cubicBezTo>
                  <a:cubicBezTo>
                    <a:pt x="3225800" y="622300"/>
                    <a:pt x="3213100" y="762000"/>
                    <a:pt x="3238500" y="812800"/>
                  </a:cubicBezTo>
                  <a:cubicBezTo>
                    <a:pt x="3238500" y="812800"/>
                    <a:pt x="3276600" y="838200"/>
                    <a:pt x="3251200" y="1003300"/>
                  </a:cubicBezTo>
                  <a:lnTo>
                    <a:pt x="3263900" y="1181100"/>
                  </a:lnTo>
                  <a:cubicBezTo>
                    <a:pt x="3263900" y="1181100"/>
                    <a:pt x="3238500" y="1257300"/>
                    <a:pt x="3251200" y="1308100"/>
                  </a:cubicBezTo>
                  <a:lnTo>
                    <a:pt x="3276600" y="1562100"/>
                  </a:lnTo>
                  <a:lnTo>
                    <a:pt x="3327400" y="1701800"/>
                  </a:lnTo>
                  <a:lnTo>
                    <a:pt x="3327400" y="1854200"/>
                  </a:lnTo>
                  <a:lnTo>
                    <a:pt x="3340100" y="1955800"/>
                  </a:lnTo>
                  <a:cubicBezTo>
                    <a:pt x="3340100" y="1955800"/>
                    <a:pt x="3314700" y="2019300"/>
                    <a:pt x="3213100" y="2044700"/>
                  </a:cubicBezTo>
                  <a:cubicBezTo>
                    <a:pt x="3213100" y="2044700"/>
                    <a:pt x="3149600" y="2044700"/>
                    <a:pt x="3098800" y="2082800"/>
                  </a:cubicBezTo>
                  <a:cubicBezTo>
                    <a:pt x="3048000" y="2120900"/>
                    <a:pt x="2933700" y="2197100"/>
                    <a:pt x="2870200" y="2184400"/>
                  </a:cubicBezTo>
                  <a:cubicBezTo>
                    <a:pt x="2870200" y="2184400"/>
                    <a:pt x="2717800" y="2171700"/>
                    <a:pt x="2692400" y="2146300"/>
                  </a:cubicBezTo>
                  <a:cubicBezTo>
                    <a:pt x="2692400" y="2146300"/>
                    <a:pt x="2590800" y="2133600"/>
                    <a:pt x="2565400" y="2133600"/>
                  </a:cubicBezTo>
                  <a:cubicBezTo>
                    <a:pt x="2540000" y="2133600"/>
                    <a:pt x="2476500" y="2146300"/>
                    <a:pt x="2476500" y="2146300"/>
                  </a:cubicBezTo>
                  <a:cubicBezTo>
                    <a:pt x="2476500" y="2146300"/>
                    <a:pt x="2400300" y="2171700"/>
                    <a:pt x="2362200" y="2159000"/>
                  </a:cubicBezTo>
                  <a:cubicBezTo>
                    <a:pt x="2324100" y="2146300"/>
                    <a:pt x="2298700" y="2146300"/>
                    <a:pt x="2222500" y="2159000"/>
                  </a:cubicBezTo>
                  <a:cubicBezTo>
                    <a:pt x="2222500" y="2159000"/>
                    <a:pt x="2197100" y="2184400"/>
                    <a:pt x="2019300" y="2184400"/>
                  </a:cubicBezTo>
                  <a:cubicBezTo>
                    <a:pt x="2019300" y="2184400"/>
                    <a:pt x="1866900" y="2235200"/>
                    <a:pt x="1790700" y="2184400"/>
                  </a:cubicBezTo>
                  <a:cubicBezTo>
                    <a:pt x="1790700" y="2184400"/>
                    <a:pt x="1765300" y="2146300"/>
                    <a:pt x="1549400" y="2159000"/>
                  </a:cubicBezTo>
                  <a:cubicBezTo>
                    <a:pt x="1549400" y="2159000"/>
                    <a:pt x="1397000" y="2171700"/>
                    <a:pt x="1371600" y="2159000"/>
                  </a:cubicBezTo>
                  <a:lnTo>
                    <a:pt x="1066800" y="2197100"/>
                  </a:lnTo>
                  <a:cubicBezTo>
                    <a:pt x="1066800" y="2197100"/>
                    <a:pt x="723900" y="2184400"/>
                    <a:pt x="673100" y="2171700"/>
                  </a:cubicBezTo>
                  <a:cubicBezTo>
                    <a:pt x="622300" y="2159000"/>
                    <a:pt x="419100" y="2120900"/>
                    <a:pt x="393700" y="2146300"/>
                  </a:cubicBezTo>
                  <a:cubicBezTo>
                    <a:pt x="368300" y="2171700"/>
                    <a:pt x="215900" y="2171700"/>
                    <a:pt x="190500" y="2159000"/>
                  </a:cubicBezTo>
                  <a:cubicBezTo>
                    <a:pt x="165100" y="2146300"/>
                    <a:pt x="127000" y="2044700"/>
                    <a:pt x="114300" y="1993900"/>
                  </a:cubicBezTo>
                  <a:cubicBezTo>
                    <a:pt x="101600" y="1943100"/>
                    <a:pt x="101600" y="1803400"/>
                    <a:pt x="101600" y="1778000"/>
                  </a:cubicBezTo>
                  <a:cubicBezTo>
                    <a:pt x="101600" y="1752600"/>
                    <a:pt x="63500" y="1714500"/>
                    <a:pt x="63500" y="1714500"/>
                  </a:cubicBezTo>
                  <a:lnTo>
                    <a:pt x="88900" y="1562100"/>
                  </a:lnTo>
                  <a:cubicBezTo>
                    <a:pt x="88900" y="1562100"/>
                    <a:pt x="88900" y="1435100"/>
                    <a:pt x="63500" y="1397000"/>
                  </a:cubicBezTo>
                  <a:cubicBezTo>
                    <a:pt x="38100" y="1358900"/>
                    <a:pt x="63500" y="1206500"/>
                    <a:pt x="63500" y="1206500"/>
                  </a:cubicBezTo>
                  <a:cubicBezTo>
                    <a:pt x="63500" y="1206500"/>
                    <a:pt x="38100" y="1079500"/>
                    <a:pt x="50800" y="1041400"/>
                  </a:cubicBezTo>
                  <a:cubicBezTo>
                    <a:pt x="63500" y="1003300"/>
                    <a:pt x="76200" y="939800"/>
                    <a:pt x="76200" y="901700"/>
                  </a:cubicBezTo>
                  <a:cubicBezTo>
                    <a:pt x="76200" y="863600"/>
                    <a:pt x="50800" y="673100"/>
                    <a:pt x="50800" y="673100"/>
                  </a:cubicBezTo>
                  <a:lnTo>
                    <a:pt x="25400" y="571500"/>
                  </a:lnTo>
                  <a:cubicBezTo>
                    <a:pt x="25400" y="571500"/>
                    <a:pt x="0" y="508000"/>
                    <a:pt x="12700" y="393700"/>
                  </a:cubicBezTo>
                  <a:cubicBezTo>
                    <a:pt x="25400" y="279400"/>
                    <a:pt x="12700" y="279400"/>
                    <a:pt x="12700" y="279400"/>
                  </a:cubicBezTo>
                  <a:lnTo>
                    <a:pt x="215900" y="190500"/>
                  </a:lnTo>
                  <a:cubicBezTo>
                    <a:pt x="215900" y="190500"/>
                    <a:pt x="317500" y="76200"/>
                    <a:pt x="482600" y="76200"/>
                  </a:cubicBezTo>
                  <a:lnTo>
                    <a:pt x="609600" y="114300"/>
                  </a:lnTo>
                  <a:cubicBezTo>
                    <a:pt x="609600" y="114300"/>
                    <a:pt x="660400" y="139700"/>
                    <a:pt x="749300" y="127000"/>
                  </a:cubicBezTo>
                  <a:cubicBezTo>
                    <a:pt x="838200" y="114300"/>
                    <a:pt x="914400" y="88900"/>
                    <a:pt x="914400" y="88900"/>
                  </a:cubicBezTo>
                  <a:cubicBezTo>
                    <a:pt x="914400" y="88900"/>
                    <a:pt x="1003300" y="114300"/>
                    <a:pt x="1066800" y="88900"/>
                  </a:cubicBezTo>
                  <a:lnTo>
                    <a:pt x="1117600" y="76200"/>
                  </a:lnTo>
                  <a:lnTo>
                    <a:pt x="1143000" y="76200"/>
                  </a:lnTo>
                  <a:cubicBezTo>
                    <a:pt x="1143000" y="76200"/>
                    <a:pt x="1181100" y="50800"/>
                    <a:pt x="1206500" y="76200"/>
                  </a:cubicBezTo>
                  <a:cubicBezTo>
                    <a:pt x="1206500" y="76200"/>
                    <a:pt x="1231900" y="50800"/>
                    <a:pt x="1270000" y="63500"/>
                  </a:cubicBezTo>
                  <a:cubicBezTo>
                    <a:pt x="1270000" y="63500"/>
                    <a:pt x="1346200" y="38100"/>
                    <a:pt x="1346200" y="38100"/>
                  </a:cubicBezTo>
                  <a:cubicBezTo>
                    <a:pt x="1346200" y="38100"/>
                    <a:pt x="1435100" y="38100"/>
                    <a:pt x="1435100" y="38100"/>
                  </a:cubicBezTo>
                  <a:lnTo>
                    <a:pt x="1524000" y="63500"/>
                  </a:lnTo>
                  <a:lnTo>
                    <a:pt x="1765300" y="63500"/>
                  </a:lnTo>
                  <a:lnTo>
                    <a:pt x="1892300" y="50800"/>
                  </a:lnTo>
                  <a:lnTo>
                    <a:pt x="1943100" y="76200"/>
                  </a:lnTo>
                  <a:lnTo>
                    <a:pt x="2019300" y="50800"/>
                  </a:lnTo>
                  <a:lnTo>
                    <a:pt x="2171700" y="25400"/>
                  </a:lnTo>
                  <a:close/>
                </a:path>
              </a:pathLst>
            </a:custGeom>
            <a:blipFill>
              <a:blip r:embed="rId4"/>
              <a:stretch>
                <a:fillRect t="-309" b="-309"/>
              </a:stretch>
            </a:blipFill>
          </p:spPr>
          <p:txBody>
            <a:bodyPr/>
            <a:lstStyle/>
            <a:p>
              <a:endParaRPr lang="ru-RU"/>
            </a:p>
          </p:txBody>
        </p:sp>
        <p:sp>
          <p:nvSpPr>
            <p:cNvPr id="6" name="Freeform 6"/>
            <p:cNvSpPr/>
            <p:nvPr/>
          </p:nvSpPr>
          <p:spPr>
            <a:xfrm>
              <a:off x="0" y="0"/>
              <a:ext cx="3429000" cy="2374900"/>
            </a:xfrm>
            <a:custGeom>
              <a:avLst/>
              <a:gdLst/>
              <a:ahLst/>
              <a:cxnLst/>
              <a:rect l="l" t="t" r="r" b="b"/>
              <a:pathLst>
                <a:path w="3429000" h="2374900">
                  <a:moveTo>
                    <a:pt x="3429000" y="2374900"/>
                  </a:moveTo>
                  <a:lnTo>
                    <a:pt x="0" y="2374900"/>
                  </a:lnTo>
                  <a:lnTo>
                    <a:pt x="0" y="0"/>
                  </a:lnTo>
                  <a:lnTo>
                    <a:pt x="3429000" y="0"/>
                  </a:lnTo>
                  <a:lnTo>
                    <a:pt x="3429000" y="2374900"/>
                  </a:lnTo>
                  <a:close/>
                </a:path>
              </a:pathLst>
            </a:custGeom>
            <a:blipFill>
              <a:blip r:embed="rId5"/>
              <a:stretch>
                <a:fillRect l="-2902" t="-10996" r="-2492" b="-11124"/>
              </a:stretch>
            </a:blipFill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7" name="TextBox 7"/>
          <p:cNvSpPr txBox="1"/>
          <p:nvPr/>
        </p:nvSpPr>
        <p:spPr>
          <a:xfrm>
            <a:off x="3292726" y="2938865"/>
            <a:ext cx="14261802" cy="77724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647700" lvl="1" indent="-323850">
              <a:lnSpc>
                <a:spcPts val="3600"/>
              </a:lnSpc>
              <a:buFont typeface="Arial"/>
              <a:buChar char="•"/>
            </a:pPr>
            <a:r>
              <a:rPr lang="en-US" sz="3000">
                <a:solidFill>
                  <a:srgbClr val="141414"/>
                </a:solidFill>
                <a:latin typeface="Playfair Display Regular Roman"/>
              </a:rPr>
              <a:t>Синтаксические:</a:t>
            </a:r>
          </a:p>
          <a:p>
            <a:pPr>
              <a:lnSpc>
                <a:spcPts val="3600"/>
              </a:lnSpc>
            </a:pPr>
            <a:r>
              <a:rPr lang="en-US" sz="3000">
                <a:solidFill>
                  <a:srgbClr val="141414"/>
                </a:solidFill>
                <a:latin typeface="Playfair Display Regular Roman"/>
              </a:rPr>
              <a:t>— Хезитационные паузы с немотивированными семантической структурой предложения повторами (Он мне сказал три вещи, он мне сказал три вещи)</a:t>
            </a:r>
          </a:p>
          <a:p>
            <a:pPr>
              <a:lnSpc>
                <a:spcPts val="3600"/>
              </a:lnSpc>
            </a:pPr>
            <a:r>
              <a:rPr lang="en-US" sz="3000">
                <a:solidFill>
                  <a:srgbClr val="141414"/>
                </a:solidFill>
                <a:latin typeface="Playfair Display Regular Roman"/>
              </a:rPr>
              <a:t>— Самоперебивы (И он мне сказал: «у тебя… а у меня очень (дамоглым) дамокловым мечом…»; Иди в поле, </a:t>
            </a:r>
            <a:r>
              <a:rPr lang="en-US" sz="3000">
                <a:solidFill>
                  <a:srgbClr val="141414"/>
                </a:solidFill>
                <a:latin typeface="Playfair Display Bold"/>
              </a:rPr>
              <a:t>зима была</a:t>
            </a:r>
            <a:r>
              <a:rPr lang="en-US" sz="3000">
                <a:solidFill>
                  <a:srgbClr val="141414"/>
                </a:solidFill>
                <a:latin typeface="Playfair Display Regular Roman"/>
              </a:rPr>
              <a:t>, иди в поле сейчас)</a:t>
            </a:r>
          </a:p>
          <a:p>
            <a:pPr>
              <a:lnSpc>
                <a:spcPts val="3600"/>
              </a:lnSpc>
            </a:pPr>
            <a:r>
              <a:rPr lang="en-US" sz="3000">
                <a:solidFill>
                  <a:srgbClr val="141414"/>
                </a:solidFill>
                <a:latin typeface="Playfair Display Regular Roman"/>
              </a:rPr>
              <a:t>— Употребление сложноподчиненных предложений:</a:t>
            </a:r>
          </a:p>
          <a:p>
            <a:pPr>
              <a:lnSpc>
                <a:spcPts val="3600"/>
              </a:lnSpc>
            </a:pPr>
            <a:r>
              <a:rPr lang="en-US" sz="3000">
                <a:solidFill>
                  <a:srgbClr val="141414"/>
                </a:solidFill>
                <a:latin typeface="Playfair Display Regular Roman"/>
              </a:rPr>
              <a:t>“Мой дед умер, когда папе был всего годик, то есть папа у меня сирота и по маме, и по папе, получается, что отец его, он понянчил и сестру, и брата, но не успел нанянчиться с отцом с моим, и поэтому в принципе мы предполагали, что он может быть моим ангелом-хранителем, потому что вот этот Васенька, который только появился, вот он не успел ни наиграться, ни налюбиться, и вот там — дочь”. (10 грамматических основ, однородные ЧП)</a:t>
            </a:r>
          </a:p>
          <a:p>
            <a:pPr>
              <a:lnSpc>
                <a:spcPts val="3600"/>
              </a:lnSpc>
            </a:pPr>
            <a:r>
              <a:rPr lang="en-US" sz="3000">
                <a:solidFill>
                  <a:srgbClr val="141414"/>
                </a:solidFill>
                <a:latin typeface="Playfair Display Regular Roman"/>
              </a:rPr>
              <a:t>— Инверсии (папа у меня сирота, с отцом с моим)</a:t>
            </a:r>
          </a:p>
          <a:p>
            <a:pPr>
              <a:lnSpc>
                <a:spcPts val="3600"/>
              </a:lnSpc>
            </a:pPr>
            <a:r>
              <a:rPr lang="en-US" sz="3000">
                <a:solidFill>
                  <a:srgbClr val="141414"/>
                </a:solidFill>
                <a:latin typeface="Playfair Display Regular Roman"/>
              </a:rPr>
              <a:t>— Уточнения (И вы не поверите, проблема, которая у меня была в жизни,</a:t>
            </a:r>
            <a:r>
              <a:rPr lang="en-US" sz="3000">
                <a:solidFill>
                  <a:srgbClr val="141414"/>
                </a:solidFill>
                <a:latin typeface="Playfair Display Bold"/>
              </a:rPr>
              <a:t> она была достаточно весомая и серьезная,</a:t>
            </a:r>
            <a:r>
              <a:rPr lang="en-US" sz="3000">
                <a:solidFill>
                  <a:srgbClr val="141414"/>
                </a:solidFill>
                <a:latin typeface="Playfair Display Regular Roman"/>
              </a:rPr>
              <a:t> решилась через неделю)</a:t>
            </a:r>
          </a:p>
          <a:p>
            <a:pPr>
              <a:lnSpc>
                <a:spcPts val="3600"/>
              </a:lnSpc>
            </a:pPr>
            <a:endParaRPr lang="en-US" sz="3000">
              <a:solidFill>
                <a:srgbClr val="141414"/>
              </a:solidFill>
              <a:latin typeface="Playfair Display Regular Roman"/>
            </a:endParaRPr>
          </a:p>
          <a:p>
            <a:pPr>
              <a:lnSpc>
                <a:spcPts val="3600"/>
              </a:lnSpc>
            </a:pPr>
            <a:endParaRPr lang="en-US" sz="3000">
              <a:solidFill>
                <a:srgbClr val="141414"/>
              </a:solidFill>
              <a:latin typeface="Playfair Display Regular Roman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1828669" y="348065"/>
            <a:ext cx="13889179" cy="22860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600"/>
              </a:lnSpc>
            </a:pPr>
            <a:r>
              <a:rPr lang="en-US" sz="3000">
                <a:solidFill>
                  <a:srgbClr val="645850"/>
                </a:solidFill>
                <a:latin typeface="Playfair Display SC"/>
              </a:rPr>
              <a:t>Форма: устная</a:t>
            </a:r>
          </a:p>
          <a:p>
            <a:pPr>
              <a:lnSpc>
                <a:spcPts val="3600"/>
              </a:lnSpc>
            </a:pPr>
            <a:r>
              <a:rPr lang="en-US" sz="3000">
                <a:solidFill>
                  <a:srgbClr val="645850"/>
                </a:solidFill>
                <a:latin typeface="Playfair Display SC"/>
              </a:rPr>
              <a:t>вид: монологическая с элементами диалогической, полилогическая ввиду видеожанра </a:t>
            </a:r>
          </a:p>
          <a:p>
            <a:pPr>
              <a:lnSpc>
                <a:spcPts val="3600"/>
              </a:lnSpc>
            </a:pPr>
            <a:r>
              <a:rPr lang="en-US" sz="3000">
                <a:solidFill>
                  <a:srgbClr val="645850"/>
                </a:solidFill>
                <a:latin typeface="Playfair Display SC"/>
              </a:rPr>
              <a:t>стиль: разговорный</a:t>
            </a:r>
          </a:p>
          <a:p>
            <a:pPr>
              <a:lnSpc>
                <a:spcPts val="3600"/>
              </a:lnSpc>
            </a:pPr>
            <a:r>
              <a:rPr lang="en-US" sz="3000">
                <a:solidFill>
                  <a:srgbClr val="645850"/>
                </a:solidFill>
                <a:latin typeface="Playfair Display SC"/>
              </a:rPr>
              <a:t>Жанр: ток-шоу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5665067" y="2395940"/>
            <a:ext cx="9517120" cy="542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200"/>
              </a:lnSpc>
            </a:pPr>
            <a:r>
              <a:rPr lang="en-US" sz="3500">
                <a:solidFill>
                  <a:srgbClr val="645850"/>
                </a:solidFill>
                <a:latin typeface="Playfair Display SC Bold"/>
              </a:rPr>
              <a:t>языковые средства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9259" b="-9259"/>
            </a:stretch>
          </a:blipFill>
        </p:spPr>
        <p:txBody>
          <a:bodyPr/>
          <a:lstStyle/>
          <a:p>
            <a:endParaRPr lang="ru-RU"/>
          </a:p>
        </p:txBody>
      </p:sp>
      <p:sp>
        <p:nvSpPr>
          <p:cNvPr id="3" name="Freeform 3"/>
          <p:cNvSpPr/>
          <p:nvPr/>
        </p:nvSpPr>
        <p:spPr>
          <a:xfrm flipV="1">
            <a:off x="659839" y="472794"/>
            <a:ext cx="2337659" cy="10777103"/>
          </a:xfrm>
          <a:custGeom>
            <a:avLst/>
            <a:gdLst/>
            <a:ahLst/>
            <a:cxnLst/>
            <a:rect l="l" t="t" r="r" b="b"/>
            <a:pathLst>
              <a:path w="2337659" h="10777103">
                <a:moveTo>
                  <a:pt x="0" y="10777104"/>
                </a:moveTo>
                <a:lnTo>
                  <a:pt x="2337659" y="10777104"/>
                </a:lnTo>
                <a:lnTo>
                  <a:pt x="2337659" y="0"/>
                </a:lnTo>
                <a:lnTo>
                  <a:pt x="0" y="0"/>
                </a:lnTo>
                <a:lnTo>
                  <a:pt x="0" y="10777104"/>
                </a:lnTo>
                <a:close/>
              </a:path>
            </a:pathLst>
          </a:custGeom>
          <a:blipFill>
            <a:blip r:embed="rId3"/>
            <a:stretch>
              <a:fillRect l="-285529"/>
            </a:stretch>
          </a:blipFill>
        </p:spPr>
        <p:txBody>
          <a:bodyPr/>
          <a:lstStyle/>
          <a:p>
            <a:endParaRPr lang="ru-RU"/>
          </a:p>
        </p:txBody>
      </p:sp>
      <p:grpSp>
        <p:nvGrpSpPr>
          <p:cNvPr id="4" name="Group 4"/>
          <p:cNvGrpSpPr>
            <a:grpSpLocks noChangeAspect="1"/>
          </p:cNvGrpSpPr>
          <p:nvPr/>
        </p:nvGrpSpPr>
        <p:grpSpPr>
          <a:xfrm rot="5400000">
            <a:off x="-8365252" y="972246"/>
            <a:ext cx="12045333" cy="8342509"/>
            <a:chOff x="0" y="0"/>
            <a:chExt cx="3429000" cy="2374900"/>
          </a:xfrm>
        </p:grpSpPr>
        <p:sp>
          <p:nvSpPr>
            <p:cNvPr id="5" name="Freeform 5"/>
            <p:cNvSpPr/>
            <p:nvPr/>
          </p:nvSpPr>
          <p:spPr>
            <a:xfrm>
              <a:off x="50800" y="76200"/>
              <a:ext cx="3340100" cy="2235200"/>
            </a:xfrm>
            <a:custGeom>
              <a:avLst/>
              <a:gdLst/>
              <a:ahLst/>
              <a:cxnLst/>
              <a:rect l="l" t="t" r="r" b="b"/>
              <a:pathLst>
                <a:path w="3340100" h="2235200">
                  <a:moveTo>
                    <a:pt x="2171700" y="25400"/>
                  </a:moveTo>
                  <a:lnTo>
                    <a:pt x="2400300" y="0"/>
                  </a:lnTo>
                  <a:lnTo>
                    <a:pt x="2641600" y="38100"/>
                  </a:lnTo>
                  <a:lnTo>
                    <a:pt x="2984500" y="38100"/>
                  </a:lnTo>
                  <a:cubicBezTo>
                    <a:pt x="2984500" y="38100"/>
                    <a:pt x="3086100" y="12700"/>
                    <a:pt x="3098800" y="38100"/>
                  </a:cubicBezTo>
                  <a:cubicBezTo>
                    <a:pt x="3111500" y="63500"/>
                    <a:pt x="3162300" y="228600"/>
                    <a:pt x="3162300" y="228600"/>
                  </a:cubicBezTo>
                  <a:cubicBezTo>
                    <a:pt x="3162300" y="228600"/>
                    <a:pt x="3213100" y="304800"/>
                    <a:pt x="3200400" y="355600"/>
                  </a:cubicBezTo>
                  <a:cubicBezTo>
                    <a:pt x="3187700" y="406400"/>
                    <a:pt x="3225800" y="520700"/>
                    <a:pt x="3225800" y="520700"/>
                  </a:cubicBezTo>
                  <a:cubicBezTo>
                    <a:pt x="3225800" y="520700"/>
                    <a:pt x="3251200" y="571500"/>
                    <a:pt x="3225800" y="622300"/>
                  </a:cubicBezTo>
                  <a:cubicBezTo>
                    <a:pt x="3225800" y="622300"/>
                    <a:pt x="3213100" y="762000"/>
                    <a:pt x="3238500" y="812800"/>
                  </a:cubicBezTo>
                  <a:cubicBezTo>
                    <a:pt x="3238500" y="812800"/>
                    <a:pt x="3276600" y="838200"/>
                    <a:pt x="3251200" y="1003300"/>
                  </a:cubicBezTo>
                  <a:lnTo>
                    <a:pt x="3263900" y="1181100"/>
                  </a:lnTo>
                  <a:cubicBezTo>
                    <a:pt x="3263900" y="1181100"/>
                    <a:pt x="3238500" y="1257300"/>
                    <a:pt x="3251200" y="1308100"/>
                  </a:cubicBezTo>
                  <a:lnTo>
                    <a:pt x="3276600" y="1562100"/>
                  </a:lnTo>
                  <a:lnTo>
                    <a:pt x="3327400" y="1701800"/>
                  </a:lnTo>
                  <a:lnTo>
                    <a:pt x="3327400" y="1854200"/>
                  </a:lnTo>
                  <a:lnTo>
                    <a:pt x="3340100" y="1955800"/>
                  </a:lnTo>
                  <a:cubicBezTo>
                    <a:pt x="3340100" y="1955800"/>
                    <a:pt x="3314700" y="2019300"/>
                    <a:pt x="3213100" y="2044700"/>
                  </a:cubicBezTo>
                  <a:cubicBezTo>
                    <a:pt x="3213100" y="2044700"/>
                    <a:pt x="3149600" y="2044700"/>
                    <a:pt x="3098800" y="2082800"/>
                  </a:cubicBezTo>
                  <a:cubicBezTo>
                    <a:pt x="3048000" y="2120900"/>
                    <a:pt x="2933700" y="2197100"/>
                    <a:pt x="2870200" y="2184400"/>
                  </a:cubicBezTo>
                  <a:cubicBezTo>
                    <a:pt x="2870200" y="2184400"/>
                    <a:pt x="2717800" y="2171700"/>
                    <a:pt x="2692400" y="2146300"/>
                  </a:cubicBezTo>
                  <a:cubicBezTo>
                    <a:pt x="2692400" y="2146300"/>
                    <a:pt x="2590800" y="2133600"/>
                    <a:pt x="2565400" y="2133600"/>
                  </a:cubicBezTo>
                  <a:cubicBezTo>
                    <a:pt x="2540000" y="2133600"/>
                    <a:pt x="2476500" y="2146300"/>
                    <a:pt x="2476500" y="2146300"/>
                  </a:cubicBezTo>
                  <a:cubicBezTo>
                    <a:pt x="2476500" y="2146300"/>
                    <a:pt x="2400300" y="2171700"/>
                    <a:pt x="2362200" y="2159000"/>
                  </a:cubicBezTo>
                  <a:cubicBezTo>
                    <a:pt x="2324100" y="2146300"/>
                    <a:pt x="2298700" y="2146300"/>
                    <a:pt x="2222500" y="2159000"/>
                  </a:cubicBezTo>
                  <a:cubicBezTo>
                    <a:pt x="2222500" y="2159000"/>
                    <a:pt x="2197100" y="2184400"/>
                    <a:pt x="2019300" y="2184400"/>
                  </a:cubicBezTo>
                  <a:cubicBezTo>
                    <a:pt x="2019300" y="2184400"/>
                    <a:pt x="1866900" y="2235200"/>
                    <a:pt x="1790700" y="2184400"/>
                  </a:cubicBezTo>
                  <a:cubicBezTo>
                    <a:pt x="1790700" y="2184400"/>
                    <a:pt x="1765300" y="2146300"/>
                    <a:pt x="1549400" y="2159000"/>
                  </a:cubicBezTo>
                  <a:cubicBezTo>
                    <a:pt x="1549400" y="2159000"/>
                    <a:pt x="1397000" y="2171700"/>
                    <a:pt x="1371600" y="2159000"/>
                  </a:cubicBezTo>
                  <a:lnTo>
                    <a:pt x="1066800" y="2197100"/>
                  </a:lnTo>
                  <a:cubicBezTo>
                    <a:pt x="1066800" y="2197100"/>
                    <a:pt x="723900" y="2184400"/>
                    <a:pt x="673100" y="2171700"/>
                  </a:cubicBezTo>
                  <a:cubicBezTo>
                    <a:pt x="622300" y="2159000"/>
                    <a:pt x="419100" y="2120900"/>
                    <a:pt x="393700" y="2146300"/>
                  </a:cubicBezTo>
                  <a:cubicBezTo>
                    <a:pt x="368300" y="2171700"/>
                    <a:pt x="215900" y="2171700"/>
                    <a:pt x="190500" y="2159000"/>
                  </a:cubicBezTo>
                  <a:cubicBezTo>
                    <a:pt x="165100" y="2146300"/>
                    <a:pt x="127000" y="2044700"/>
                    <a:pt x="114300" y="1993900"/>
                  </a:cubicBezTo>
                  <a:cubicBezTo>
                    <a:pt x="101600" y="1943100"/>
                    <a:pt x="101600" y="1803400"/>
                    <a:pt x="101600" y="1778000"/>
                  </a:cubicBezTo>
                  <a:cubicBezTo>
                    <a:pt x="101600" y="1752600"/>
                    <a:pt x="63500" y="1714500"/>
                    <a:pt x="63500" y="1714500"/>
                  </a:cubicBezTo>
                  <a:lnTo>
                    <a:pt x="88900" y="1562100"/>
                  </a:lnTo>
                  <a:cubicBezTo>
                    <a:pt x="88900" y="1562100"/>
                    <a:pt x="88900" y="1435100"/>
                    <a:pt x="63500" y="1397000"/>
                  </a:cubicBezTo>
                  <a:cubicBezTo>
                    <a:pt x="38100" y="1358900"/>
                    <a:pt x="63500" y="1206500"/>
                    <a:pt x="63500" y="1206500"/>
                  </a:cubicBezTo>
                  <a:cubicBezTo>
                    <a:pt x="63500" y="1206500"/>
                    <a:pt x="38100" y="1079500"/>
                    <a:pt x="50800" y="1041400"/>
                  </a:cubicBezTo>
                  <a:cubicBezTo>
                    <a:pt x="63500" y="1003300"/>
                    <a:pt x="76200" y="939800"/>
                    <a:pt x="76200" y="901700"/>
                  </a:cubicBezTo>
                  <a:cubicBezTo>
                    <a:pt x="76200" y="863600"/>
                    <a:pt x="50800" y="673100"/>
                    <a:pt x="50800" y="673100"/>
                  </a:cubicBezTo>
                  <a:lnTo>
                    <a:pt x="25400" y="571500"/>
                  </a:lnTo>
                  <a:cubicBezTo>
                    <a:pt x="25400" y="571500"/>
                    <a:pt x="0" y="508000"/>
                    <a:pt x="12700" y="393700"/>
                  </a:cubicBezTo>
                  <a:cubicBezTo>
                    <a:pt x="25400" y="279400"/>
                    <a:pt x="12700" y="279400"/>
                    <a:pt x="12700" y="279400"/>
                  </a:cubicBezTo>
                  <a:lnTo>
                    <a:pt x="215900" y="190500"/>
                  </a:lnTo>
                  <a:cubicBezTo>
                    <a:pt x="215900" y="190500"/>
                    <a:pt x="317500" y="76200"/>
                    <a:pt x="482600" y="76200"/>
                  </a:cubicBezTo>
                  <a:lnTo>
                    <a:pt x="609600" y="114300"/>
                  </a:lnTo>
                  <a:cubicBezTo>
                    <a:pt x="609600" y="114300"/>
                    <a:pt x="660400" y="139700"/>
                    <a:pt x="749300" y="127000"/>
                  </a:cubicBezTo>
                  <a:cubicBezTo>
                    <a:pt x="838200" y="114300"/>
                    <a:pt x="914400" y="88900"/>
                    <a:pt x="914400" y="88900"/>
                  </a:cubicBezTo>
                  <a:cubicBezTo>
                    <a:pt x="914400" y="88900"/>
                    <a:pt x="1003300" y="114300"/>
                    <a:pt x="1066800" y="88900"/>
                  </a:cubicBezTo>
                  <a:lnTo>
                    <a:pt x="1117600" y="76200"/>
                  </a:lnTo>
                  <a:lnTo>
                    <a:pt x="1143000" y="76200"/>
                  </a:lnTo>
                  <a:cubicBezTo>
                    <a:pt x="1143000" y="76200"/>
                    <a:pt x="1181100" y="50800"/>
                    <a:pt x="1206500" y="76200"/>
                  </a:cubicBezTo>
                  <a:cubicBezTo>
                    <a:pt x="1206500" y="76200"/>
                    <a:pt x="1231900" y="50800"/>
                    <a:pt x="1270000" y="63500"/>
                  </a:cubicBezTo>
                  <a:cubicBezTo>
                    <a:pt x="1270000" y="63500"/>
                    <a:pt x="1346200" y="38100"/>
                    <a:pt x="1346200" y="38100"/>
                  </a:cubicBezTo>
                  <a:cubicBezTo>
                    <a:pt x="1346200" y="38100"/>
                    <a:pt x="1435100" y="38100"/>
                    <a:pt x="1435100" y="38100"/>
                  </a:cubicBezTo>
                  <a:lnTo>
                    <a:pt x="1524000" y="63500"/>
                  </a:lnTo>
                  <a:lnTo>
                    <a:pt x="1765300" y="63500"/>
                  </a:lnTo>
                  <a:lnTo>
                    <a:pt x="1892300" y="50800"/>
                  </a:lnTo>
                  <a:lnTo>
                    <a:pt x="1943100" y="76200"/>
                  </a:lnTo>
                  <a:lnTo>
                    <a:pt x="2019300" y="50800"/>
                  </a:lnTo>
                  <a:lnTo>
                    <a:pt x="2171700" y="25400"/>
                  </a:lnTo>
                  <a:close/>
                </a:path>
              </a:pathLst>
            </a:custGeom>
            <a:blipFill>
              <a:blip r:embed="rId4"/>
              <a:stretch>
                <a:fillRect t="-309" b="-309"/>
              </a:stretch>
            </a:blipFill>
          </p:spPr>
          <p:txBody>
            <a:bodyPr/>
            <a:lstStyle/>
            <a:p>
              <a:endParaRPr lang="ru-RU"/>
            </a:p>
          </p:txBody>
        </p:sp>
        <p:sp>
          <p:nvSpPr>
            <p:cNvPr id="6" name="Freeform 6"/>
            <p:cNvSpPr/>
            <p:nvPr/>
          </p:nvSpPr>
          <p:spPr>
            <a:xfrm>
              <a:off x="0" y="0"/>
              <a:ext cx="3429000" cy="2374900"/>
            </a:xfrm>
            <a:custGeom>
              <a:avLst/>
              <a:gdLst/>
              <a:ahLst/>
              <a:cxnLst/>
              <a:rect l="l" t="t" r="r" b="b"/>
              <a:pathLst>
                <a:path w="3429000" h="2374900">
                  <a:moveTo>
                    <a:pt x="3429000" y="2374900"/>
                  </a:moveTo>
                  <a:lnTo>
                    <a:pt x="0" y="2374900"/>
                  </a:lnTo>
                  <a:lnTo>
                    <a:pt x="0" y="0"/>
                  </a:lnTo>
                  <a:lnTo>
                    <a:pt x="3429000" y="0"/>
                  </a:lnTo>
                  <a:lnTo>
                    <a:pt x="3429000" y="2374900"/>
                  </a:lnTo>
                  <a:close/>
                </a:path>
              </a:pathLst>
            </a:custGeom>
            <a:blipFill>
              <a:blip r:embed="rId5"/>
              <a:stretch>
                <a:fillRect l="-2902" t="-10996" r="-2492" b="-11124"/>
              </a:stretch>
            </a:blipFill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7" name="TextBox 7"/>
          <p:cNvSpPr txBox="1"/>
          <p:nvPr/>
        </p:nvSpPr>
        <p:spPr>
          <a:xfrm>
            <a:off x="3292726" y="3189042"/>
            <a:ext cx="14261802" cy="42767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755651" lvl="1" indent="-377825">
              <a:lnSpc>
                <a:spcPts val="4200"/>
              </a:lnSpc>
              <a:buFont typeface="Arial"/>
              <a:buChar char="•"/>
            </a:pPr>
            <a:r>
              <a:rPr lang="en-US" sz="3500">
                <a:solidFill>
                  <a:srgbClr val="141414"/>
                </a:solidFill>
                <a:latin typeface="Playfair Display Regular Roman"/>
              </a:rPr>
              <a:t>Синтаксические:</a:t>
            </a:r>
          </a:p>
          <a:p>
            <a:pPr>
              <a:lnSpc>
                <a:spcPts val="4200"/>
              </a:lnSpc>
            </a:pPr>
            <a:r>
              <a:rPr lang="en-US" sz="3500">
                <a:solidFill>
                  <a:srgbClr val="141414"/>
                </a:solidFill>
                <a:latin typeface="Playfair Display Regular Roman"/>
              </a:rPr>
              <a:t>— Стирание внутрифразовых и межфразовых границ, синтаксическая нерасчленённость конструкций с непоследовательным развитием темы и слабой связностью текста, а также с наличием разрывов потенциального синтаксического целого.</a:t>
            </a:r>
          </a:p>
          <a:p>
            <a:pPr>
              <a:lnSpc>
                <a:spcPts val="4200"/>
              </a:lnSpc>
            </a:pPr>
            <a:r>
              <a:rPr lang="en-US" sz="3500">
                <a:solidFill>
                  <a:srgbClr val="141414"/>
                </a:solidFill>
                <a:latin typeface="Playfair Display Regular Roman"/>
              </a:rPr>
              <a:t> </a:t>
            </a:r>
          </a:p>
          <a:p>
            <a:pPr>
              <a:lnSpc>
                <a:spcPts val="4200"/>
              </a:lnSpc>
            </a:pPr>
            <a:endParaRPr lang="en-US" sz="3500">
              <a:solidFill>
                <a:srgbClr val="141414"/>
              </a:solidFill>
              <a:latin typeface="Playfair Display Regular Roman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1828669" y="348065"/>
            <a:ext cx="13889179" cy="22860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600"/>
              </a:lnSpc>
            </a:pPr>
            <a:r>
              <a:rPr lang="en-US" sz="3000">
                <a:solidFill>
                  <a:srgbClr val="645850"/>
                </a:solidFill>
                <a:latin typeface="Playfair Display SC"/>
              </a:rPr>
              <a:t>Форма: устная</a:t>
            </a:r>
          </a:p>
          <a:p>
            <a:pPr>
              <a:lnSpc>
                <a:spcPts val="3600"/>
              </a:lnSpc>
            </a:pPr>
            <a:r>
              <a:rPr lang="en-US" sz="3000">
                <a:solidFill>
                  <a:srgbClr val="645850"/>
                </a:solidFill>
                <a:latin typeface="Playfair Display SC"/>
              </a:rPr>
              <a:t>вид: монологическая с элементами диалогической, полилогическая ввиду видеожанра </a:t>
            </a:r>
          </a:p>
          <a:p>
            <a:pPr>
              <a:lnSpc>
                <a:spcPts val="3600"/>
              </a:lnSpc>
            </a:pPr>
            <a:r>
              <a:rPr lang="en-US" sz="3000">
                <a:solidFill>
                  <a:srgbClr val="645850"/>
                </a:solidFill>
                <a:latin typeface="Playfair Display SC"/>
              </a:rPr>
              <a:t>стиль: разговорный</a:t>
            </a:r>
          </a:p>
          <a:p>
            <a:pPr>
              <a:lnSpc>
                <a:spcPts val="3600"/>
              </a:lnSpc>
            </a:pPr>
            <a:r>
              <a:rPr lang="en-US" sz="3000">
                <a:solidFill>
                  <a:srgbClr val="645850"/>
                </a:solidFill>
                <a:latin typeface="Playfair Display SC"/>
              </a:rPr>
              <a:t>Жанр: ток-шоу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5665067" y="2395940"/>
            <a:ext cx="9517120" cy="542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200"/>
              </a:lnSpc>
            </a:pPr>
            <a:r>
              <a:rPr lang="en-US" sz="3500">
                <a:solidFill>
                  <a:srgbClr val="645850"/>
                </a:solidFill>
                <a:latin typeface="Playfair Display SC Bold"/>
              </a:rPr>
              <a:t>языковые средства</a:t>
            </a:r>
          </a:p>
        </p:txBody>
      </p:sp>
      <p:sp>
        <p:nvSpPr>
          <p:cNvPr id="10" name="Freeform 10"/>
          <p:cNvSpPr/>
          <p:nvPr/>
        </p:nvSpPr>
        <p:spPr>
          <a:xfrm rot="-10800000" flipH="1">
            <a:off x="6755531" y="6582286"/>
            <a:ext cx="11330910" cy="4425152"/>
          </a:xfrm>
          <a:custGeom>
            <a:avLst/>
            <a:gdLst/>
            <a:ahLst/>
            <a:cxnLst/>
            <a:rect l="l" t="t" r="r" b="b"/>
            <a:pathLst>
              <a:path w="11330910" h="4425152">
                <a:moveTo>
                  <a:pt x="11330909" y="0"/>
                </a:moveTo>
                <a:lnTo>
                  <a:pt x="0" y="0"/>
                </a:lnTo>
                <a:lnTo>
                  <a:pt x="0" y="4425152"/>
                </a:lnTo>
                <a:lnTo>
                  <a:pt x="11330909" y="4425152"/>
                </a:lnTo>
                <a:lnTo>
                  <a:pt x="11330909" y="0"/>
                </a:lnTo>
                <a:close/>
              </a:path>
            </a:pathLst>
          </a:custGeom>
          <a:blipFill>
            <a:blip r:embed="rId6"/>
            <a:stretch>
              <a:fillRect t="-53314" b="-31366"/>
            </a:stretch>
          </a:blipFill>
        </p:spPr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>
          <a:xfrm rot="1629326">
            <a:off x="7639232" y="8797631"/>
            <a:ext cx="755946" cy="3079781"/>
          </a:xfrm>
          <a:custGeom>
            <a:avLst/>
            <a:gdLst/>
            <a:ahLst/>
            <a:cxnLst/>
            <a:rect l="l" t="t" r="r" b="b"/>
            <a:pathLst>
              <a:path w="755946" h="3079781">
                <a:moveTo>
                  <a:pt x="0" y="0"/>
                </a:moveTo>
                <a:lnTo>
                  <a:pt x="755946" y="0"/>
                </a:lnTo>
                <a:lnTo>
                  <a:pt x="755946" y="3079781"/>
                </a:lnTo>
                <a:lnTo>
                  <a:pt x="0" y="3079781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ru-RU"/>
          </a:p>
        </p:txBody>
      </p:sp>
      <p:sp>
        <p:nvSpPr>
          <p:cNvPr id="12" name="TextBox 12"/>
          <p:cNvSpPr txBox="1"/>
          <p:nvPr/>
        </p:nvSpPr>
        <p:spPr>
          <a:xfrm>
            <a:off x="8773258" y="6928452"/>
            <a:ext cx="8710310" cy="30670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050"/>
              </a:lnSpc>
            </a:pPr>
            <a:r>
              <a:rPr lang="en-US" sz="3000" dirty="0" err="1">
                <a:solidFill>
                  <a:srgbClr val="000000"/>
                </a:solidFill>
                <a:latin typeface="Playfair Display Italics"/>
              </a:rPr>
              <a:t>Папа</a:t>
            </a:r>
            <a:r>
              <a:rPr lang="en-US" sz="3000" dirty="0">
                <a:solidFill>
                  <a:srgbClr val="000000"/>
                </a:solidFill>
                <a:latin typeface="Playfair Display Italics"/>
              </a:rPr>
              <a:t> </a:t>
            </a:r>
            <a:r>
              <a:rPr lang="en-US" sz="3000" dirty="0" err="1">
                <a:solidFill>
                  <a:srgbClr val="000000"/>
                </a:solidFill>
                <a:latin typeface="Playfair Display Italics"/>
              </a:rPr>
              <a:t>сам</a:t>
            </a:r>
            <a:r>
              <a:rPr lang="en-US" sz="3000" dirty="0">
                <a:solidFill>
                  <a:srgbClr val="000000"/>
                </a:solidFill>
                <a:latin typeface="Playfair Display Italics"/>
              </a:rPr>
              <a:t> </a:t>
            </a:r>
            <a:r>
              <a:rPr lang="en-US" sz="3000" dirty="0" err="1">
                <a:solidFill>
                  <a:srgbClr val="000000"/>
                </a:solidFill>
                <a:latin typeface="Playfair Display Italics"/>
              </a:rPr>
              <a:t>первый</a:t>
            </a:r>
            <a:r>
              <a:rPr lang="en-US" sz="3000" dirty="0">
                <a:solidFill>
                  <a:srgbClr val="000000"/>
                </a:solidFill>
                <a:latin typeface="Playfair Display Italics"/>
              </a:rPr>
              <a:t> </a:t>
            </a:r>
            <a:r>
              <a:rPr lang="en-US" sz="3000" dirty="0" err="1">
                <a:solidFill>
                  <a:srgbClr val="000000"/>
                </a:solidFill>
                <a:latin typeface="Playfair Display Italics"/>
              </a:rPr>
              <a:t>пошел</a:t>
            </a:r>
            <a:r>
              <a:rPr lang="en-US" sz="3000" dirty="0">
                <a:solidFill>
                  <a:srgbClr val="000000"/>
                </a:solidFill>
                <a:latin typeface="Playfair Display Italics"/>
              </a:rPr>
              <a:t>, </a:t>
            </a:r>
            <a:r>
              <a:rPr lang="en-US" sz="3000" dirty="0" err="1">
                <a:solidFill>
                  <a:srgbClr val="000000"/>
                </a:solidFill>
                <a:latin typeface="Playfair Display Italics"/>
              </a:rPr>
              <a:t>он</a:t>
            </a:r>
            <a:r>
              <a:rPr lang="en-US" sz="3000" dirty="0">
                <a:solidFill>
                  <a:srgbClr val="000000"/>
                </a:solidFill>
                <a:latin typeface="Playfair Display Italics"/>
              </a:rPr>
              <a:t> </a:t>
            </a:r>
            <a:r>
              <a:rPr lang="en-US" sz="3000" dirty="0" err="1">
                <a:solidFill>
                  <a:srgbClr val="000000"/>
                </a:solidFill>
                <a:latin typeface="Playfair Display Italics"/>
              </a:rPr>
              <a:t>мне</a:t>
            </a:r>
            <a:r>
              <a:rPr lang="en-US" sz="3000" dirty="0">
                <a:solidFill>
                  <a:srgbClr val="000000"/>
                </a:solidFill>
                <a:latin typeface="Playfair Display Italics"/>
              </a:rPr>
              <a:t> </a:t>
            </a:r>
            <a:r>
              <a:rPr lang="en-US" sz="3000" dirty="0" err="1">
                <a:solidFill>
                  <a:srgbClr val="000000"/>
                </a:solidFill>
                <a:latin typeface="Playfair Display Italics"/>
              </a:rPr>
              <a:t>растолкал</a:t>
            </a:r>
            <a:r>
              <a:rPr lang="en-US" sz="3000" dirty="0">
                <a:solidFill>
                  <a:srgbClr val="000000"/>
                </a:solidFill>
                <a:latin typeface="Playfair Display Italics"/>
              </a:rPr>
              <a:t>, </a:t>
            </a:r>
            <a:r>
              <a:rPr lang="en-US" sz="3000" dirty="0" err="1">
                <a:solidFill>
                  <a:srgbClr val="000000"/>
                </a:solidFill>
                <a:latin typeface="Playfair Display Italics"/>
              </a:rPr>
              <a:t>в-чтобы</a:t>
            </a:r>
            <a:r>
              <a:rPr lang="en-US" sz="3000" dirty="0">
                <a:solidFill>
                  <a:srgbClr val="000000"/>
                </a:solidFill>
                <a:latin typeface="Playfair Display Italics"/>
              </a:rPr>
              <a:t> </a:t>
            </a:r>
            <a:r>
              <a:rPr lang="en-US" sz="3000" dirty="0" err="1">
                <a:solidFill>
                  <a:srgbClr val="000000"/>
                </a:solidFill>
                <a:latin typeface="Playfair Display Italics"/>
              </a:rPr>
              <a:t>я</a:t>
            </a:r>
            <a:r>
              <a:rPr lang="en-US" sz="3000" dirty="0">
                <a:solidFill>
                  <a:srgbClr val="000000"/>
                </a:solidFill>
                <a:latin typeface="Playfair Display Italics"/>
              </a:rPr>
              <a:t> </a:t>
            </a:r>
            <a:r>
              <a:rPr lang="en-US" sz="3000" dirty="0" err="1">
                <a:solidFill>
                  <a:srgbClr val="000000"/>
                </a:solidFill>
                <a:latin typeface="Playfair Display Italics"/>
              </a:rPr>
              <a:t>смогла</a:t>
            </a:r>
            <a:r>
              <a:rPr lang="en-US" sz="3000" dirty="0">
                <a:solidFill>
                  <a:srgbClr val="000000"/>
                </a:solidFill>
                <a:latin typeface="Playfair Display Italics"/>
              </a:rPr>
              <a:t> </a:t>
            </a:r>
            <a:r>
              <a:rPr lang="en-US" sz="3000" dirty="0" err="1">
                <a:solidFill>
                  <a:srgbClr val="000000"/>
                </a:solidFill>
                <a:latin typeface="Playfair Display Italics"/>
              </a:rPr>
              <a:t>хотя</a:t>
            </a:r>
            <a:r>
              <a:rPr lang="en-US" sz="3000" dirty="0">
                <a:solidFill>
                  <a:srgbClr val="000000"/>
                </a:solidFill>
                <a:latin typeface="Playfair Display Italics"/>
              </a:rPr>
              <a:t> </a:t>
            </a:r>
            <a:r>
              <a:rPr lang="en-US" sz="3000" dirty="0" err="1">
                <a:solidFill>
                  <a:srgbClr val="000000"/>
                </a:solidFill>
                <a:latin typeface="Playfair Display Italics"/>
              </a:rPr>
              <a:t>бы</a:t>
            </a:r>
            <a:r>
              <a:rPr lang="en-US" sz="3000" dirty="0">
                <a:solidFill>
                  <a:srgbClr val="000000"/>
                </a:solidFill>
                <a:latin typeface="Playfair Display Italics"/>
              </a:rPr>
              <a:t>, </a:t>
            </a:r>
            <a:r>
              <a:rPr lang="en-US" sz="3000" dirty="0" err="1">
                <a:solidFill>
                  <a:srgbClr val="000000"/>
                </a:solidFill>
                <a:latin typeface="Playfair Display Italics"/>
              </a:rPr>
              <a:t>ну</a:t>
            </a:r>
            <a:r>
              <a:rPr lang="en-US" sz="3000" dirty="0">
                <a:solidFill>
                  <a:srgbClr val="000000"/>
                </a:solidFill>
                <a:latin typeface="Playfair Display Italics"/>
              </a:rPr>
              <a:t>, </a:t>
            </a:r>
            <a:r>
              <a:rPr lang="en-US" sz="3000" dirty="0" err="1">
                <a:solidFill>
                  <a:srgbClr val="000000"/>
                </a:solidFill>
                <a:latin typeface="Playfair Display Italics"/>
              </a:rPr>
              <a:t>хоть</a:t>
            </a:r>
            <a:r>
              <a:rPr lang="en-US" sz="3000" dirty="0">
                <a:solidFill>
                  <a:srgbClr val="000000"/>
                </a:solidFill>
                <a:latin typeface="Playfair Display Italics"/>
              </a:rPr>
              <a:t> </a:t>
            </a:r>
            <a:r>
              <a:rPr lang="en-US" sz="3000" dirty="0" err="1">
                <a:solidFill>
                  <a:srgbClr val="000000"/>
                </a:solidFill>
                <a:latin typeface="Playfair Display Italics"/>
              </a:rPr>
              <a:t>немножко</a:t>
            </a:r>
            <a:r>
              <a:rPr lang="en-US" sz="3000" dirty="0">
                <a:solidFill>
                  <a:srgbClr val="000000"/>
                </a:solidFill>
                <a:latin typeface="Playfair Display Italics"/>
              </a:rPr>
              <a:t> </a:t>
            </a:r>
            <a:r>
              <a:rPr lang="en-US" sz="3000" dirty="0" err="1">
                <a:solidFill>
                  <a:srgbClr val="000000"/>
                </a:solidFill>
                <a:latin typeface="Playfair Display Italics"/>
              </a:rPr>
              <a:t>пройти</a:t>
            </a:r>
            <a:r>
              <a:rPr lang="en-US" sz="3000" dirty="0">
                <a:solidFill>
                  <a:srgbClr val="000000"/>
                </a:solidFill>
                <a:latin typeface="Playfair Display Italics"/>
              </a:rPr>
              <a:t> </a:t>
            </a:r>
            <a:r>
              <a:rPr lang="en-US" sz="3000" dirty="0" err="1">
                <a:solidFill>
                  <a:srgbClr val="000000"/>
                </a:solidFill>
                <a:latin typeface="Playfair Display Italics"/>
              </a:rPr>
              <a:t>в</a:t>
            </a:r>
            <a:r>
              <a:rPr lang="en-US" sz="3000" dirty="0">
                <a:solidFill>
                  <a:srgbClr val="000000"/>
                </a:solidFill>
                <a:latin typeface="Playfair Display Italics"/>
              </a:rPr>
              <a:t> </a:t>
            </a:r>
            <a:r>
              <a:rPr lang="en-US" sz="3000" dirty="0" err="1">
                <a:solidFill>
                  <a:srgbClr val="000000"/>
                </a:solidFill>
                <a:latin typeface="Playfair Display Italics"/>
              </a:rPr>
              <a:t>это</a:t>
            </a:r>
            <a:r>
              <a:rPr lang="en-US" sz="3000" dirty="0">
                <a:solidFill>
                  <a:srgbClr val="000000"/>
                </a:solidFill>
                <a:latin typeface="Playfair Display Italics"/>
              </a:rPr>
              <a:t> </a:t>
            </a:r>
            <a:r>
              <a:rPr lang="en-US" sz="3000" dirty="0" err="1">
                <a:solidFill>
                  <a:srgbClr val="000000"/>
                </a:solidFill>
                <a:latin typeface="Playfair Display Italics"/>
              </a:rPr>
              <a:t>поле</a:t>
            </a:r>
            <a:r>
              <a:rPr lang="en-US" sz="3000" dirty="0">
                <a:solidFill>
                  <a:srgbClr val="000000"/>
                </a:solidFill>
                <a:latin typeface="Playfair Display Italics"/>
              </a:rPr>
              <a:t>: </a:t>
            </a:r>
            <a:r>
              <a:rPr lang="en-US" sz="3000" dirty="0" err="1">
                <a:solidFill>
                  <a:srgbClr val="000000"/>
                </a:solidFill>
                <a:latin typeface="Playfair Display Italics"/>
              </a:rPr>
              <a:t>он</a:t>
            </a:r>
            <a:r>
              <a:rPr lang="en-US" sz="3000" dirty="0">
                <a:solidFill>
                  <a:srgbClr val="000000"/>
                </a:solidFill>
                <a:latin typeface="Playfair Display Italics"/>
              </a:rPr>
              <a:t> </a:t>
            </a:r>
            <a:r>
              <a:rPr lang="en-US" sz="3000" dirty="0" err="1">
                <a:solidFill>
                  <a:srgbClr val="000000"/>
                </a:solidFill>
                <a:latin typeface="Playfair Display Italics"/>
              </a:rPr>
              <a:t>мне</a:t>
            </a:r>
            <a:r>
              <a:rPr lang="en-US" sz="3000" dirty="0">
                <a:solidFill>
                  <a:srgbClr val="000000"/>
                </a:solidFill>
                <a:latin typeface="Playfair Display Italics"/>
              </a:rPr>
              <a:t> </a:t>
            </a:r>
            <a:r>
              <a:rPr lang="en-US" sz="3000" dirty="0" err="1">
                <a:solidFill>
                  <a:srgbClr val="000000"/>
                </a:solidFill>
                <a:latin typeface="Playfair Display Italics"/>
              </a:rPr>
              <a:t>прошел</a:t>
            </a:r>
            <a:r>
              <a:rPr lang="en-US" sz="3000" dirty="0">
                <a:solidFill>
                  <a:srgbClr val="000000"/>
                </a:solidFill>
                <a:latin typeface="Playfair Display Italics"/>
              </a:rPr>
              <a:t>, </a:t>
            </a:r>
            <a:r>
              <a:rPr lang="en-US" sz="3000" dirty="0" err="1">
                <a:solidFill>
                  <a:srgbClr val="000000"/>
                </a:solidFill>
                <a:latin typeface="Playfair Display Italics"/>
              </a:rPr>
              <a:t>оставил</a:t>
            </a:r>
            <a:r>
              <a:rPr lang="en-US" sz="3000" dirty="0">
                <a:solidFill>
                  <a:srgbClr val="000000"/>
                </a:solidFill>
                <a:latin typeface="Playfair Display Italics"/>
              </a:rPr>
              <a:t> </a:t>
            </a:r>
            <a:r>
              <a:rPr lang="en-US" sz="3000" dirty="0" err="1">
                <a:solidFill>
                  <a:srgbClr val="000000"/>
                </a:solidFill>
                <a:latin typeface="Playfair Display Italics"/>
              </a:rPr>
              <a:t>следы</a:t>
            </a:r>
            <a:r>
              <a:rPr lang="en-US" sz="3000" dirty="0">
                <a:solidFill>
                  <a:srgbClr val="000000"/>
                </a:solidFill>
                <a:latin typeface="Playfair Display Italics"/>
              </a:rPr>
              <a:t>, </a:t>
            </a:r>
            <a:r>
              <a:rPr lang="en-US" sz="3000" dirty="0" err="1">
                <a:solidFill>
                  <a:srgbClr val="000000"/>
                </a:solidFill>
                <a:latin typeface="Playfair Display Italics"/>
              </a:rPr>
              <a:t>по</a:t>
            </a:r>
            <a:r>
              <a:rPr lang="en-US" sz="3000" dirty="0">
                <a:solidFill>
                  <a:srgbClr val="000000"/>
                </a:solidFill>
                <a:latin typeface="Playfair Display Italics"/>
              </a:rPr>
              <a:t> </a:t>
            </a:r>
            <a:r>
              <a:rPr lang="en-US" sz="3000" dirty="0" err="1">
                <a:solidFill>
                  <a:srgbClr val="000000"/>
                </a:solidFill>
                <a:latin typeface="Playfair Display Italics"/>
              </a:rPr>
              <a:t>которым</a:t>
            </a:r>
            <a:r>
              <a:rPr lang="en-US" sz="3000" dirty="0">
                <a:solidFill>
                  <a:srgbClr val="000000"/>
                </a:solidFill>
                <a:latin typeface="Playfair Display Italics"/>
              </a:rPr>
              <a:t> </a:t>
            </a:r>
            <a:r>
              <a:rPr lang="en-US" sz="3000" dirty="0" err="1">
                <a:solidFill>
                  <a:srgbClr val="000000"/>
                </a:solidFill>
                <a:latin typeface="Playfair Display Italics"/>
              </a:rPr>
              <a:t>я</a:t>
            </a:r>
            <a:r>
              <a:rPr lang="en-US" sz="3000" dirty="0">
                <a:solidFill>
                  <a:srgbClr val="000000"/>
                </a:solidFill>
                <a:latin typeface="Playfair Display Italics"/>
              </a:rPr>
              <a:t> </a:t>
            </a:r>
            <a:r>
              <a:rPr lang="en-US" sz="3000" dirty="0" err="1">
                <a:solidFill>
                  <a:srgbClr val="000000"/>
                </a:solidFill>
                <a:latin typeface="Playfair Display Italics"/>
              </a:rPr>
              <a:t>шла</a:t>
            </a:r>
            <a:r>
              <a:rPr lang="en-US" sz="3000" dirty="0">
                <a:solidFill>
                  <a:srgbClr val="000000"/>
                </a:solidFill>
                <a:latin typeface="Playfair Display Italics"/>
              </a:rPr>
              <a:t>, </a:t>
            </a:r>
            <a:r>
              <a:rPr lang="en-US" sz="3000" dirty="0" err="1">
                <a:solidFill>
                  <a:srgbClr val="000000"/>
                </a:solidFill>
                <a:latin typeface="Playfair Display Italics"/>
              </a:rPr>
              <a:t>я</a:t>
            </a:r>
            <a:r>
              <a:rPr lang="en-US" sz="3000" dirty="0">
                <a:solidFill>
                  <a:srgbClr val="000000"/>
                </a:solidFill>
                <a:latin typeface="Playfair Display Italics"/>
              </a:rPr>
              <a:t> </a:t>
            </a:r>
            <a:r>
              <a:rPr lang="en-US" sz="3000" dirty="0" err="1">
                <a:solidFill>
                  <a:srgbClr val="000000"/>
                </a:solidFill>
                <a:latin typeface="Playfair Display Italics"/>
              </a:rPr>
              <a:t>пришла</a:t>
            </a:r>
            <a:r>
              <a:rPr lang="en-US" sz="3000" dirty="0">
                <a:solidFill>
                  <a:srgbClr val="000000"/>
                </a:solidFill>
                <a:latin typeface="Playfair Display Italics"/>
              </a:rPr>
              <a:t>, </a:t>
            </a:r>
            <a:r>
              <a:rPr lang="en-US" sz="3000" dirty="0" err="1">
                <a:solidFill>
                  <a:srgbClr val="000000"/>
                </a:solidFill>
                <a:latin typeface="Playfair Display Italics"/>
              </a:rPr>
              <a:t>я</a:t>
            </a:r>
            <a:r>
              <a:rPr lang="en-US" sz="3000" dirty="0">
                <a:solidFill>
                  <a:srgbClr val="000000"/>
                </a:solidFill>
                <a:latin typeface="Playfair Display Italics"/>
              </a:rPr>
              <a:t> </a:t>
            </a:r>
            <a:r>
              <a:rPr lang="en-US" sz="3000" dirty="0" err="1">
                <a:solidFill>
                  <a:srgbClr val="000000"/>
                </a:solidFill>
                <a:latin typeface="Playfair Display Italics"/>
              </a:rPr>
              <a:t>не</a:t>
            </a:r>
            <a:r>
              <a:rPr lang="en-US" sz="3000" dirty="0">
                <a:solidFill>
                  <a:srgbClr val="000000"/>
                </a:solidFill>
                <a:latin typeface="Playfair Display Italics"/>
              </a:rPr>
              <a:t> </a:t>
            </a:r>
            <a:r>
              <a:rPr lang="en-US" sz="3000" dirty="0" err="1">
                <a:solidFill>
                  <a:srgbClr val="000000"/>
                </a:solidFill>
                <a:latin typeface="Playfair Display Italics"/>
              </a:rPr>
              <a:t>смогла</a:t>
            </a:r>
            <a:r>
              <a:rPr lang="en-US" sz="3000" dirty="0">
                <a:solidFill>
                  <a:srgbClr val="000000"/>
                </a:solidFill>
                <a:latin typeface="Playfair Display Italics"/>
              </a:rPr>
              <a:t> </a:t>
            </a:r>
            <a:r>
              <a:rPr lang="en-US" sz="3000" dirty="0" err="1">
                <a:solidFill>
                  <a:srgbClr val="000000"/>
                </a:solidFill>
                <a:latin typeface="Playfair Display Italics"/>
              </a:rPr>
              <a:t>ничего</a:t>
            </a:r>
            <a:r>
              <a:rPr lang="en-US" sz="3000" dirty="0">
                <a:solidFill>
                  <a:srgbClr val="000000"/>
                </a:solidFill>
                <a:latin typeface="Playfair Display Italics"/>
              </a:rPr>
              <a:t> </a:t>
            </a:r>
            <a:r>
              <a:rPr lang="en-US" sz="3000" dirty="0" err="1">
                <a:solidFill>
                  <a:srgbClr val="000000"/>
                </a:solidFill>
                <a:latin typeface="Playfair Display Italics"/>
              </a:rPr>
              <a:t>попросить</a:t>
            </a:r>
            <a:r>
              <a:rPr lang="en-US" sz="3000" dirty="0">
                <a:solidFill>
                  <a:srgbClr val="000000"/>
                </a:solidFill>
                <a:latin typeface="Playfair Display Italics"/>
              </a:rPr>
              <a:t>, </a:t>
            </a:r>
            <a:r>
              <a:rPr lang="en-US" sz="3000" dirty="0" err="1">
                <a:solidFill>
                  <a:srgbClr val="000000"/>
                </a:solidFill>
                <a:latin typeface="Playfair Display Italics"/>
              </a:rPr>
              <a:t>честно</a:t>
            </a:r>
            <a:r>
              <a:rPr lang="en-US" sz="3000" dirty="0">
                <a:solidFill>
                  <a:srgbClr val="000000"/>
                </a:solidFill>
                <a:latin typeface="Playfair Display Italics"/>
              </a:rPr>
              <a:t> </a:t>
            </a:r>
            <a:r>
              <a:rPr lang="en-US" sz="3000" dirty="0" err="1">
                <a:solidFill>
                  <a:srgbClr val="000000"/>
                </a:solidFill>
                <a:latin typeface="Playfair Display Italics"/>
              </a:rPr>
              <a:t>прям</a:t>
            </a:r>
            <a:r>
              <a:rPr lang="en-US" sz="3000" dirty="0">
                <a:solidFill>
                  <a:srgbClr val="000000"/>
                </a:solidFill>
                <a:latin typeface="Playfair Display Italics"/>
              </a:rPr>
              <a:t>, </a:t>
            </a:r>
            <a:r>
              <a:rPr lang="en-US" sz="3000" dirty="0" err="1">
                <a:solidFill>
                  <a:srgbClr val="000000"/>
                </a:solidFill>
                <a:latin typeface="Playfair Display Italics"/>
              </a:rPr>
              <a:t>язык</a:t>
            </a:r>
            <a:r>
              <a:rPr lang="en-US" sz="3000" dirty="0">
                <a:solidFill>
                  <a:srgbClr val="000000"/>
                </a:solidFill>
                <a:latin typeface="Playfair Display Italics"/>
              </a:rPr>
              <a:t> </a:t>
            </a:r>
            <a:r>
              <a:rPr lang="en-US" sz="3000" dirty="0" err="1">
                <a:solidFill>
                  <a:srgbClr val="000000"/>
                </a:solidFill>
                <a:latin typeface="Playfair Display Italics"/>
              </a:rPr>
              <a:t>не</a:t>
            </a:r>
            <a:r>
              <a:rPr lang="en-US" sz="3000" dirty="0">
                <a:solidFill>
                  <a:srgbClr val="000000"/>
                </a:solidFill>
                <a:latin typeface="Playfair Display Italics"/>
              </a:rPr>
              <a:t> </a:t>
            </a:r>
            <a:r>
              <a:rPr lang="en-US" sz="3000" dirty="0" err="1">
                <a:solidFill>
                  <a:srgbClr val="000000"/>
                </a:solidFill>
                <a:latin typeface="Playfair Display Italics"/>
              </a:rPr>
              <a:t>повернулся</a:t>
            </a:r>
            <a:r>
              <a:rPr lang="en-US" sz="3000" dirty="0">
                <a:solidFill>
                  <a:srgbClr val="000000"/>
                </a:solidFill>
                <a:latin typeface="Playfair Display Italics"/>
              </a:rPr>
              <a:t>, </a:t>
            </a:r>
            <a:r>
              <a:rPr lang="en-US" sz="3000" dirty="0" err="1">
                <a:solidFill>
                  <a:srgbClr val="000000"/>
                </a:solidFill>
                <a:latin typeface="Playfair Display Italics"/>
              </a:rPr>
              <a:t>но</a:t>
            </a:r>
            <a:r>
              <a:rPr lang="en-US" sz="3000" dirty="0">
                <a:solidFill>
                  <a:srgbClr val="000000"/>
                </a:solidFill>
                <a:latin typeface="Playfair Display Italics"/>
              </a:rPr>
              <a:t> </a:t>
            </a:r>
            <a:r>
              <a:rPr lang="en-US" sz="3000" dirty="0" err="1">
                <a:solidFill>
                  <a:srgbClr val="000000"/>
                </a:solidFill>
                <a:latin typeface="Playfair Display Italics"/>
              </a:rPr>
              <a:t>я</a:t>
            </a:r>
            <a:r>
              <a:rPr lang="en-US" sz="3000" dirty="0">
                <a:solidFill>
                  <a:srgbClr val="000000"/>
                </a:solidFill>
                <a:latin typeface="Playfair Display Italics"/>
              </a:rPr>
              <a:t> </a:t>
            </a:r>
            <a:r>
              <a:rPr lang="en-US" sz="3000" dirty="0" err="1">
                <a:solidFill>
                  <a:srgbClr val="000000"/>
                </a:solidFill>
                <a:latin typeface="Playfair Display Italics"/>
              </a:rPr>
              <a:t>сказала</a:t>
            </a:r>
            <a:r>
              <a:rPr lang="en-US" sz="3000" dirty="0">
                <a:solidFill>
                  <a:srgbClr val="000000"/>
                </a:solidFill>
                <a:latin typeface="Playfair Display Italics"/>
              </a:rPr>
              <a:t> «</a:t>
            </a:r>
            <a:r>
              <a:rPr lang="en-US" sz="3000" dirty="0" err="1">
                <a:solidFill>
                  <a:srgbClr val="000000"/>
                </a:solidFill>
                <a:latin typeface="Playfair Display Italics"/>
              </a:rPr>
              <a:t>спасибо</a:t>
            </a:r>
            <a:r>
              <a:rPr lang="en-US" sz="3000" dirty="0">
                <a:solidFill>
                  <a:srgbClr val="000000"/>
                </a:solidFill>
                <a:latin typeface="Playfair Display Italics"/>
              </a:rPr>
              <a:t> </a:t>
            </a:r>
            <a:r>
              <a:rPr lang="en-US" sz="3000" dirty="0" err="1">
                <a:solidFill>
                  <a:srgbClr val="000000"/>
                </a:solidFill>
                <a:latin typeface="Playfair Display Italics"/>
              </a:rPr>
              <a:t>большое</a:t>
            </a:r>
            <a:r>
              <a:rPr lang="en-US" sz="3000" dirty="0">
                <a:solidFill>
                  <a:srgbClr val="000000"/>
                </a:solidFill>
                <a:latin typeface="Playfair Display Italics"/>
              </a:rPr>
              <a:t>».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9259" b="-9259"/>
            </a:stretch>
          </a:blipFill>
        </p:spPr>
        <p:txBody>
          <a:bodyPr/>
          <a:lstStyle/>
          <a:p>
            <a:endParaRPr lang="ru-RU"/>
          </a:p>
        </p:txBody>
      </p:sp>
      <p:sp>
        <p:nvSpPr>
          <p:cNvPr id="3" name="Freeform 3"/>
          <p:cNvSpPr/>
          <p:nvPr/>
        </p:nvSpPr>
        <p:spPr>
          <a:xfrm rot="-78605">
            <a:off x="1922793" y="165366"/>
            <a:ext cx="12752887" cy="9315866"/>
          </a:xfrm>
          <a:custGeom>
            <a:avLst/>
            <a:gdLst/>
            <a:ahLst/>
            <a:cxnLst/>
            <a:rect l="l" t="t" r="r" b="b"/>
            <a:pathLst>
              <a:path w="12752887" h="9315866">
                <a:moveTo>
                  <a:pt x="0" y="0"/>
                </a:moveTo>
                <a:lnTo>
                  <a:pt x="12752888" y="0"/>
                </a:lnTo>
                <a:lnTo>
                  <a:pt x="12752888" y="9315866"/>
                </a:lnTo>
                <a:lnTo>
                  <a:pt x="0" y="9315866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376" t="-439" b="-20824"/>
            </a:stretch>
          </a:blipFill>
        </p:spPr>
        <p:txBody>
          <a:bodyPr/>
          <a:lstStyle/>
          <a:p>
            <a:endParaRPr lang="ru-RU"/>
          </a:p>
        </p:txBody>
      </p:sp>
      <p:sp>
        <p:nvSpPr>
          <p:cNvPr id="4" name="Freeform 4"/>
          <p:cNvSpPr/>
          <p:nvPr/>
        </p:nvSpPr>
        <p:spPr>
          <a:xfrm rot="404577">
            <a:off x="12522518" y="-202544"/>
            <a:ext cx="793239" cy="3231712"/>
          </a:xfrm>
          <a:custGeom>
            <a:avLst/>
            <a:gdLst/>
            <a:ahLst/>
            <a:cxnLst/>
            <a:rect l="l" t="t" r="r" b="b"/>
            <a:pathLst>
              <a:path w="793239" h="3231712">
                <a:moveTo>
                  <a:pt x="0" y="0"/>
                </a:moveTo>
                <a:lnTo>
                  <a:pt x="793239" y="0"/>
                </a:lnTo>
                <a:lnTo>
                  <a:pt x="793239" y="3231713"/>
                </a:lnTo>
                <a:lnTo>
                  <a:pt x="0" y="3231713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ru-RU"/>
          </a:p>
        </p:txBody>
      </p:sp>
      <p:sp>
        <p:nvSpPr>
          <p:cNvPr id="5" name="TextBox 5"/>
          <p:cNvSpPr txBox="1"/>
          <p:nvPr/>
        </p:nvSpPr>
        <p:spPr>
          <a:xfrm rot="-74601">
            <a:off x="2198572" y="3703018"/>
            <a:ext cx="12200166" cy="49307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900"/>
              </a:lnSpc>
            </a:pPr>
            <a:r>
              <a:rPr lang="en-US" sz="3500">
                <a:solidFill>
                  <a:srgbClr val="141414"/>
                </a:solidFill>
                <a:latin typeface="Open Sans Light"/>
              </a:rPr>
              <a:t>— Определите языковые средства устной неподготовленной речи в предложении:</a:t>
            </a:r>
          </a:p>
          <a:p>
            <a:pPr>
              <a:lnSpc>
                <a:spcPts val="4900"/>
              </a:lnSpc>
            </a:pPr>
            <a:endParaRPr lang="en-US" sz="3500">
              <a:solidFill>
                <a:srgbClr val="141414"/>
              </a:solidFill>
              <a:latin typeface="Open Sans Light"/>
            </a:endParaRPr>
          </a:p>
          <a:p>
            <a:pPr marL="755651" lvl="1" indent="-377825">
              <a:lnSpc>
                <a:spcPts val="4900"/>
              </a:lnSpc>
              <a:buFont typeface="Arial"/>
              <a:buChar char="•"/>
            </a:pPr>
            <a:r>
              <a:rPr lang="en-US" sz="3500">
                <a:solidFill>
                  <a:srgbClr val="141414"/>
                </a:solidFill>
                <a:latin typeface="Open Sans Light"/>
              </a:rPr>
              <a:t>И мы-</a:t>
            </a:r>
            <a:r>
              <a:rPr lang="en-US" sz="3500">
                <a:solidFill>
                  <a:srgbClr val="141414"/>
                </a:solidFill>
                <a:latin typeface="Open Sans Light Bold"/>
              </a:rPr>
              <a:t>в</a:t>
            </a:r>
            <a:r>
              <a:rPr lang="en-US" sz="3500">
                <a:solidFill>
                  <a:srgbClr val="141414"/>
                </a:solidFill>
                <a:latin typeface="Open Sans Light"/>
              </a:rPr>
              <a:t> поехали в мой </a:t>
            </a:r>
            <a:r>
              <a:rPr lang="en-US" sz="3500">
                <a:solidFill>
                  <a:srgbClr val="141414"/>
                </a:solidFill>
                <a:latin typeface="Open Sans Light Bold"/>
              </a:rPr>
              <a:t>там</a:t>
            </a:r>
            <a:r>
              <a:rPr lang="en-US" sz="3500">
                <a:solidFill>
                  <a:srgbClr val="141414"/>
                </a:solidFill>
                <a:latin typeface="Open Sans Light"/>
              </a:rPr>
              <a:t> единственный </a:t>
            </a:r>
            <a:r>
              <a:rPr lang="en-US" sz="3500">
                <a:solidFill>
                  <a:srgbClr val="141414"/>
                </a:solidFill>
                <a:latin typeface="Open Sans Light Bold"/>
              </a:rPr>
              <a:t>полувыходной</a:t>
            </a:r>
            <a:r>
              <a:rPr lang="en-US" sz="3500">
                <a:solidFill>
                  <a:srgbClr val="141414"/>
                </a:solidFill>
                <a:latin typeface="Open Sans Light"/>
              </a:rPr>
              <a:t>, </a:t>
            </a:r>
            <a:r>
              <a:rPr lang="en-US" sz="3500">
                <a:solidFill>
                  <a:srgbClr val="141414"/>
                </a:solidFill>
                <a:latin typeface="Open Sans Light Bold"/>
              </a:rPr>
              <a:t>ааа... вот в ааа…</a:t>
            </a:r>
            <a:r>
              <a:rPr lang="en-US" sz="3500">
                <a:solidFill>
                  <a:srgbClr val="141414"/>
                </a:solidFill>
                <a:latin typeface="Open Sans Light"/>
              </a:rPr>
              <a:t>, а </a:t>
            </a:r>
            <a:r>
              <a:rPr lang="en-US" sz="3500">
                <a:solidFill>
                  <a:srgbClr val="141414"/>
                </a:solidFill>
                <a:latin typeface="Open Sans Light Bold"/>
              </a:rPr>
              <a:t>снега</a:t>
            </a:r>
            <a:r>
              <a:rPr lang="en-US" sz="3500">
                <a:solidFill>
                  <a:srgbClr val="141414"/>
                </a:solidFill>
                <a:latin typeface="Open Sans Light"/>
              </a:rPr>
              <a:t> тогда было в Москве </a:t>
            </a:r>
            <a:r>
              <a:rPr lang="en-US" sz="3500">
                <a:solidFill>
                  <a:srgbClr val="141414"/>
                </a:solidFill>
                <a:latin typeface="Open Sans Light Bold"/>
              </a:rPr>
              <a:t>вот так</a:t>
            </a:r>
            <a:r>
              <a:rPr lang="en-US" sz="3500">
                <a:solidFill>
                  <a:srgbClr val="141414"/>
                </a:solidFill>
                <a:latin typeface="Open Sans Light"/>
              </a:rPr>
              <a:t> </a:t>
            </a:r>
            <a:r>
              <a:rPr lang="en-US" sz="3500">
                <a:solidFill>
                  <a:srgbClr val="141414"/>
                </a:solidFill>
                <a:latin typeface="Open Sans Light Bold"/>
              </a:rPr>
              <a:t>навалено</a:t>
            </a:r>
            <a:r>
              <a:rPr lang="en-US" sz="3500">
                <a:solidFill>
                  <a:srgbClr val="141414"/>
                </a:solidFill>
                <a:latin typeface="Open Sans Light"/>
              </a:rPr>
              <a:t>, и мы приехали…</a:t>
            </a:r>
          </a:p>
          <a:p>
            <a:pPr>
              <a:lnSpc>
                <a:spcPts val="4900"/>
              </a:lnSpc>
            </a:pPr>
            <a:endParaRPr lang="en-US" sz="3500">
              <a:solidFill>
                <a:srgbClr val="141414"/>
              </a:solidFill>
              <a:latin typeface="Open Sans Light"/>
            </a:endParaRPr>
          </a:p>
          <a:p>
            <a:pPr>
              <a:lnSpc>
                <a:spcPts val="4900"/>
              </a:lnSpc>
            </a:pPr>
            <a:endParaRPr lang="en-US" sz="3500">
              <a:solidFill>
                <a:srgbClr val="141414"/>
              </a:solidFill>
              <a:latin typeface="Open Sans Light"/>
            </a:endParaRPr>
          </a:p>
        </p:txBody>
      </p:sp>
      <p:sp>
        <p:nvSpPr>
          <p:cNvPr id="6" name="Freeform 6"/>
          <p:cNvSpPr/>
          <p:nvPr/>
        </p:nvSpPr>
        <p:spPr>
          <a:xfrm>
            <a:off x="13794348" y="5730192"/>
            <a:ext cx="3769723" cy="4556808"/>
          </a:xfrm>
          <a:custGeom>
            <a:avLst/>
            <a:gdLst/>
            <a:ahLst/>
            <a:cxnLst/>
            <a:rect l="l" t="t" r="r" b="b"/>
            <a:pathLst>
              <a:path w="3769723" h="4556808">
                <a:moveTo>
                  <a:pt x="0" y="0"/>
                </a:moveTo>
                <a:lnTo>
                  <a:pt x="3769724" y="0"/>
                </a:lnTo>
                <a:lnTo>
                  <a:pt x="3769724" y="4556808"/>
                </a:lnTo>
                <a:lnTo>
                  <a:pt x="0" y="4556808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ru-RU"/>
          </a:p>
        </p:txBody>
      </p:sp>
      <p:sp>
        <p:nvSpPr>
          <p:cNvPr id="7" name="TextBox 7"/>
          <p:cNvSpPr txBox="1"/>
          <p:nvPr/>
        </p:nvSpPr>
        <p:spPr>
          <a:xfrm rot="-60058">
            <a:off x="2876132" y="2224164"/>
            <a:ext cx="10313198" cy="6572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279"/>
              </a:lnSpc>
            </a:pPr>
            <a:r>
              <a:rPr lang="en-US" sz="4399" spc="334">
                <a:solidFill>
                  <a:srgbClr val="141414"/>
                </a:solidFill>
                <a:latin typeface="Playfair Display SC"/>
              </a:rPr>
              <a:t>Задание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-5400000">
            <a:off x="4000500" y="-4000500"/>
            <a:ext cx="10287000" cy="18288000"/>
          </a:xfrm>
          <a:custGeom>
            <a:avLst/>
            <a:gdLst/>
            <a:ahLst/>
            <a:cxnLst/>
            <a:rect l="l" t="t" r="r" b="b"/>
            <a:pathLst>
              <a:path w="10287000" h="18288000">
                <a:moveTo>
                  <a:pt x="10287000" y="0"/>
                </a:moveTo>
                <a:lnTo>
                  <a:pt x="10287000" y="18288000"/>
                </a:lnTo>
                <a:lnTo>
                  <a:pt x="0" y="18288000"/>
                </a:lnTo>
                <a:lnTo>
                  <a:pt x="0" y="0"/>
                </a:lnTo>
                <a:lnTo>
                  <a:pt x="10287000" y="0"/>
                </a:lnTo>
                <a:close/>
              </a:path>
            </a:pathLst>
          </a:custGeom>
          <a:blipFill>
            <a:blip r:embed="rId2"/>
            <a:stretch>
              <a:fillRect l="-17139" t="-2927" r="-4849"/>
            </a:stretch>
          </a:blipFill>
        </p:spPr>
        <p:txBody>
          <a:bodyPr/>
          <a:lstStyle/>
          <a:p>
            <a:endParaRPr lang="ru-RU"/>
          </a:p>
        </p:txBody>
      </p:sp>
      <p:sp>
        <p:nvSpPr>
          <p:cNvPr id="3" name="Freeform 3"/>
          <p:cNvSpPr/>
          <p:nvPr/>
        </p:nvSpPr>
        <p:spPr>
          <a:xfrm rot="10718425" flipH="1">
            <a:off x="457697" y="3495503"/>
            <a:ext cx="16726461" cy="6532321"/>
          </a:xfrm>
          <a:custGeom>
            <a:avLst/>
            <a:gdLst/>
            <a:ahLst/>
            <a:cxnLst/>
            <a:rect l="l" t="t" r="r" b="b"/>
            <a:pathLst>
              <a:path w="16726461" h="6532321">
                <a:moveTo>
                  <a:pt x="16726461" y="0"/>
                </a:moveTo>
                <a:lnTo>
                  <a:pt x="0" y="0"/>
                </a:lnTo>
                <a:lnTo>
                  <a:pt x="0" y="6532321"/>
                </a:lnTo>
                <a:lnTo>
                  <a:pt x="16726461" y="6532321"/>
                </a:lnTo>
                <a:lnTo>
                  <a:pt x="16726461" y="0"/>
                </a:lnTo>
                <a:close/>
              </a:path>
            </a:pathLst>
          </a:custGeom>
          <a:blipFill>
            <a:blip r:embed="rId3"/>
            <a:stretch>
              <a:fillRect t="-53314" b="-31366"/>
            </a:stretch>
          </a:blipFill>
        </p:spPr>
        <p:txBody>
          <a:bodyPr/>
          <a:lstStyle/>
          <a:p>
            <a:endParaRPr lang="ru-RU"/>
          </a:p>
        </p:txBody>
      </p:sp>
      <p:sp>
        <p:nvSpPr>
          <p:cNvPr id="4" name="Freeform 4"/>
          <p:cNvSpPr/>
          <p:nvPr/>
        </p:nvSpPr>
        <p:spPr>
          <a:xfrm rot="1629326">
            <a:off x="7639232" y="8797631"/>
            <a:ext cx="755946" cy="3079781"/>
          </a:xfrm>
          <a:custGeom>
            <a:avLst/>
            <a:gdLst/>
            <a:ahLst/>
            <a:cxnLst/>
            <a:rect l="l" t="t" r="r" b="b"/>
            <a:pathLst>
              <a:path w="755946" h="3079781">
                <a:moveTo>
                  <a:pt x="0" y="0"/>
                </a:moveTo>
                <a:lnTo>
                  <a:pt x="755946" y="0"/>
                </a:lnTo>
                <a:lnTo>
                  <a:pt x="755946" y="3079781"/>
                </a:lnTo>
                <a:lnTo>
                  <a:pt x="0" y="3079781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ru-RU"/>
          </a:p>
        </p:txBody>
      </p:sp>
      <p:sp>
        <p:nvSpPr>
          <p:cNvPr id="5" name="TextBox 5"/>
          <p:cNvSpPr txBox="1"/>
          <p:nvPr/>
        </p:nvSpPr>
        <p:spPr>
          <a:xfrm>
            <a:off x="5425137" y="528638"/>
            <a:ext cx="7437727" cy="90182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239"/>
              </a:lnSpc>
            </a:pPr>
            <a:r>
              <a:rPr lang="en-US" sz="5700">
                <a:solidFill>
                  <a:srgbClr val="FFFFFF"/>
                </a:solidFill>
                <a:latin typeface="Playfair Display SC"/>
              </a:rPr>
              <a:t>Словарь</a:t>
            </a:r>
          </a:p>
        </p:txBody>
      </p:sp>
      <p:sp>
        <p:nvSpPr>
          <p:cNvPr id="6" name="Freeform 6"/>
          <p:cNvSpPr/>
          <p:nvPr/>
        </p:nvSpPr>
        <p:spPr>
          <a:xfrm rot="5400000">
            <a:off x="8184008" y="2100058"/>
            <a:ext cx="1919984" cy="580795"/>
          </a:xfrm>
          <a:custGeom>
            <a:avLst/>
            <a:gdLst/>
            <a:ahLst/>
            <a:cxnLst/>
            <a:rect l="l" t="t" r="r" b="b"/>
            <a:pathLst>
              <a:path w="1919984" h="580795">
                <a:moveTo>
                  <a:pt x="0" y="0"/>
                </a:moveTo>
                <a:lnTo>
                  <a:pt x="1919984" y="0"/>
                </a:lnTo>
                <a:lnTo>
                  <a:pt x="1919984" y="580795"/>
                </a:lnTo>
                <a:lnTo>
                  <a:pt x="0" y="580795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ru-RU"/>
          </a:p>
        </p:txBody>
      </p:sp>
      <p:sp>
        <p:nvSpPr>
          <p:cNvPr id="7" name="TextBox 7"/>
          <p:cNvSpPr txBox="1"/>
          <p:nvPr/>
        </p:nvSpPr>
        <p:spPr>
          <a:xfrm rot="-62108">
            <a:off x="3214656" y="3815852"/>
            <a:ext cx="13532675" cy="62960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712470" lvl="1" indent="-356235">
              <a:lnSpc>
                <a:spcPts val="7260"/>
              </a:lnSpc>
              <a:buFont typeface="Arial"/>
              <a:buChar char="•"/>
            </a:pPr>
            <a:r>
              <a:rPr lang="en-US" sz="3300">
                <a:solidFill>
                  <a:srgbClr val="141414"/>
                </a:solidFill>
                <a:latin typeface="Playfair Display Regular Roman"/>
              </a:rPr>
              <a:t>Дамоклов меч — Damoklův meč </a:t>
            </a:r>
          </a:p>
          <a:p>
            <a:pPr marL="712470" lvl="1" indent="-356235">
              <a:lnSpc>
                <a:spcPts val="7260"/>
              </a:lnSpc>
              <a:buFont typeface="Arial"/>
              <a:buChar char="•"/>
            </a:pPr>
            <a:r>
              <a:rPr lang="en-US" sz="3300">
                <a:solidFill>
                  <a:srgbClr val="141414"/>
                </a:solidFill>
                <a:latin typeface="Playfair Display Regular Roman"/>
              </a:rPr>
              <a:t>Слова-паразиты — Slovní vata (parazitní slovo — слово-паразит)</a:t>
            </a:r>
          </a:p>
          <a:p>
            <a:pPr marL="712470" lvl="1" indent="-356235">
              <a:lnSpc>
                <a:spcPts val="7260"/>
              </a:lnSpc>
              <a:buFont typeface="Arial"/>
              <a:buChar char="•"/>
            </a:pPr>
            <a:r>
              <a:rPr lang="en-US" sz="3300">
                <a:solidFill>
                  <a:srgbClr val="141414"/>
                </a:solidFill>
                <a:latin typeface="Playfair Display Regular Roman"/>
              </a:rPr>
              <a:t>Диминутив — D</a:t>
            </a:r>
            <a:r>
              <a:rPr lang="en-US" sz="3300">
                <a:solidFill>
                  <a:srgbClr val="141414"/>
                </a:solidFill>
                <a:latin typeface="Playfair Display Bold"/>
              </a:rPr>
              <a:t>e</a:t>
            </a:r>
            <a:r>
              <a:rPr lang="en-US" sz="3300">
                <a:solidFill>
                  <a:srgbClr val="141414"/>
                </a:solidFill>
                <a:latin typeface="Playfair Display Regular Roman"/>
              </a:rPr>
              <a:t>minutiv (zřídka diminutiv), také zdrobnělina, slovo zdrobnělé — слово уменьшительно-ласкательное</a:t>
            </a:r>
          </a:p>
          <a:p>
            <a:pPr marL="712470" lvl="1" indent="-356235">
              <a:lnSpc>
                <a:spcPts val="7260"/>
              </a:lnSpc>
              <a:buFont typeface="Arial"/>
              <a:buChar char="•"/>
            </a:pPr>
            <a:r>
              <a:rPr lang="en-US" sz="3300">
                <a:solidFill>
                  <a:srgbClr val="141414"/>
                </a:solidFill>
                <a:latin typeface="Playfair Display Regular Roman"/>
              </a:rPr>
              <a:t>Разговорный стиль — Prostěsdělovací (hovorový) styl</a:t>
            </a:r>
          </a:p>
          <a:p>
            <a:pPr marL="712470" lvl="1" indent="-356235">
              <a:lnSpc>
                <a:spcPts val="7260"/>
              </a:lnSpc>
              <a:buFont typeface="Arial"/>
              <a:buChar char="•"/>
            </a:pPr>
            <a:r>
              <a:rPr lang="en-US" sz="3300">
                <a:solidFill>
                  <a:srgbClr val="141414"/>
                </a:solidFill>
                <a:latin typeface="Playfair Display Regular Roman"/>
              </a:rPr>
              <a:t>Фразеологизм — Frazém neboli frazeologismus</a:t>
            </a:r>
          </a:p>
          <a:p>
            <a:pPr>
              <a:lnSpc>
                <a:spcPts val="7260"/>
              </a:lnSpc>
            </a:pPr>
            <a:endParaRPr lang="en-US" sz="3300">
              <a:solidFill>
                <a:srgbClr val="141414"/>
              </a:solidFill>
              <a:latin typeface="Playfair Display Regular Roman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-5400000">
            <a:off x="4000500" y="-4000500"/>
            <a:ext cx="10287000" cy="18288000"/>
          </a:xfrm>
          <a:custGeom>
            <a:avLst/>
            <a:gdLst/>
            <a:ahLst/>
            <a:cxnLst/>
            <a:rect l="l" t="t" r="r" b="b"/>
            <a:pathLst>
              <a:path w="10287000" h="18288000">
                <a:moveTo>
                  <a:pt x="10287000" y="0"/>
                </a:moveTo>
                <a:lnTo>
                  <a:pt x="10287000" y="18288000"/>
                </a:lnTo>
                <a:lnTo>
                  <a:pt x="0" y="18288000"/>
                </a:lnTo>
                <a:lnTo>
                  <a:pt x="0" y="0"/>
                </a:lnTo>
                <a:lnTo>
                  <a:pt x="10287000" y="0"/>
                </a:lnTo>
                <a:close/>
              </a:path>
            </a:pathLst>
          </a:custGeom>
          <a:blipFill>
            <a:blip r:embed="rId2"/>
            <a:stretch>
              <a:fillRect l="-17139" t="-2927" r="-4849"/>
            </a:stretch>
          </a:blipFill>
        </p:spPr>
        <p:txBody>
          <a:bodyPr/>
          <a:lstStyle/>
          <a:p>
            <a:endParaRPr lang="ru-RU"/>
          </a:p>
        </p:txBody>
      </p:sp>
      <p:sp>
        <p:nvSpPr>
          <p:cNvPr id="3" name="TextBox 3"/>
          <p:cNvSpPr txBox="1"/>
          <p:nvPr/>
        </p:nvSpPr>
        <p:spPr>
          <a:xfrm>
            <a:off x="3009336" y="3548040"/>
            <a:ext cx="11089715" cy="184908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395"/>
              </a:lnSpc>
            </a:pPr>
            <a:r>
              <a:rPr lang="en-US" sz="6162">
                <a:solidFill>
                  <a:srgbClr val="D1C6B8"/>
                </a:solidFill>
                <a:latin typeface="Playfair Display SC"/>
              </a:rPr>
              <a:t>Спасибо</a:t>
            </a:r>
          </a:p>
          <a:p>
            <a:pPr algn="ctr">
              <a:lnSpc>
                <a:spcPts val="7395"/>
              </a:lnSpc>
            </a:pPr>
            <a:r>
              <a:rPr lang="en-US" sz="6162">
                <a:solidFill>
                  <a:srgbClr val="D1C6B8"/>
                </a:solidFill>
                <a:latin typeface="Playfair Display SC"/>
              </a:rPr>
              <a:t>за внимание!</a:t>
            </a:r>
          </a:p>
        </p:txBody>
      </p:sp>
      <p:sp>
        <p:nvSpPr>
          <p:cNvPr id="4" name="Freeform 4"/>
          <p:cNvSpPr/>
          <p:nvPr/>
        </p:nvSpPr>
        <p:spPr>
          <a:xfrm>
            <a:off x="11803156" y="3908272"/>
            <a:ext cx="6484844" cy="6378728"/>
          </a:xfrm>
          <a:custGeom>
            <a:avLst/>
            <a:gdLst/>
            <a:ahLst/>
            <a:cxnLst/>
            <a:rect l="l" t="t" r="r" b="b"/>
            <a:pathLst>
              <a:path w="6484844" h="6378728">
                <a:moveTo>
                  <a:pt x="0" y="0"/>
                </a:moveTo>
                <a:lnTo>
                  <a:pt x="6484844" y="0"/>
                </a:lnTo>
                <a:lnTo>
                  <a:pt x="6484844" y="6378728"/>
                </a:lnTo>
                <a:lnTo>
                  <a:pt x="0" y="6378728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ru-RU"/>
          </a:p>
        </p:txBody>
      </p:sp>
      <p:sp>
        <p:nvSpPr>
          <p:cNvPr id="5" name="Freeform 5"/>
          <p:cNvSpPr/>
          <p:nvPr/>
        </p:nvSpPr>
        <p:spPr>
          <a:xfrm>
            <a:off x="4488860" y="1321948"/>
            <a:ext cx="8130668" cy="6301267"/>
          </a:xfrm>
          <a:custGeom>
            <a:avLst/>
            <a:gdLst/>
            <a:ahLst/>
            <a:cxnLst/>
            <a:rect l="l" t="t" r="r" b="b"/>
            <a:pathLst>
              <a:path w="8130668" h="6301267">
                <a:moveTo>
                  <a:pt x="0" y="0"/>
                </a:moveTo>
                <a:lnTo>
                  <a:pt x="8130668" y="0"/>
                </a:lnTo>
                <a:lnTo>
                  <a:pt x="8130668" y="6301267"/>
                </a:lnTo>
                <a:lnTo>
                  <a:pt x="0" y="6301267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9259" b="-9259"/>
            </a:stretch>
          </a:blipFill>
        </p:spPr>
        <p:txBody>
          <a:bodyPr/>
          <a:lstStyle/>
          <a:p>
            <a:endParaRPr lang="ru-RU"/>
          </a:p>
        </p:txBody>
      </p:sp>
      <p:sp>
        <p:nvSpPr>
          <p:cNvPr id="3" name="Freeform 3"/>
          <p:cNvSpPr/>
          <p:nvPr/>
        </p:nvSpPr>
        <p:spPr>
          <a:xfrm rot="-78605">
            <a:off x="1922793" y="165366"/>
            <a:ext cx="12752887" cy="9315866"/>
          </a:xfrm>
          <a:custGeom>
            <a:avLst/>
            <a:gdLst/>
            <a:ahLst/>
            <a:cxnLst/>
            <a:rect l="l" t="t" r="r" b="b"/>
            <a:pathLst>
              <a:path w="12752887" h="9315866">
                <a:moveTo>
                  <a:pt x="0" y="0"/>
                </a:moveTo>
                <a:lnTo>
                  <a:pt x="12752888" y="0"/>
                </a:lnTo>
                <a:lnTo>
                  <a:pt x="12752888" y="9315866"/>
                </a:lnTo>
                <a:lnTo>
                  <a:pt x="0" y="9315866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376" t="-439" b="-20824"/>
            </a:stretch>
          </a:blipFill>
        </p:spPr>
        <p:txBody>
          <a:bodyPr/>
          <a:lstStyle/>
          <a:p>
            <a:endParaRPr lang="ru-RU"/>
          </a:p>
        </p:txBody>
      </p:sp>
      <p:sp>
        <p:nvSpPr>
          <p:cNvPr id="4" name="Freeform 4"/>
          <p:cNvSpPr/>
          <p:nvPr/>
        </p:nvSpPr>
        <p:spPr>
          <a:xfrm rot="404577">
            <a:off x="12522518" y="-202544"/>
            <a:ext cx="793239" cy="3231712"/>
          </a:xfrm>
          <a:custGeom>
            <a:avLst/>
            <a:gdLst/>
            <a:ahLst/>
            <a:cxnLst/>
            <a:rect l="l" t="t" r="r" b="b"/>
            <a:pathLst>
              <a:path w="793239" h="3231712">
                <a:moveTo>
                  <a:pt x="0" y="0"/>
                </a:moveTo>
                <a:lnTo>
                  <a:pt x="793239" y="0"/>
                </a:lnTo>
                <a:lnTo>
                  <a:pt x="793239" y="3231713"/>
                </a:lnTo>
                <a:lnTo>
                  <a:pt x="0" y="3231713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ru-RU"/>
          </a:p>
        </p:txBody>
      </p:sp>
      <p:sp>
        <p:nvSpPr>
          <p:cNvPr id="5" name="TextBox 5"/>
          <p:cNvSpPr txBox="1"/>
          <p:nvPr/>
        </p:nvSpPr>
        <p:spPr>
          <a:xfrm rot="-74601">
            <a:off x="2198738" y="3295404"/>
            <a:ext cx="12200166" cy="594106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339"/>
              </a:lnSpc>
            </a:pPr>
            <a:r>
              <a:rPr lang="en-US" sz="3099">
                <a:solidFill>
                  <a:srgbClr val="141414"/>
                </a:solidFill>
                <a:latin typeface="Open Sans Light"/>
              </a:rPr>
              <a:t>— форма речевой деятельности, включающая понимание звучащей речи и осуществление речевых высказываний в звуковой форме (говорение). Это любая звучащая речь. Формы устной речи: диалоги­ческая, монологическая, полилогическая.</a:t>
            </a:r>
          </a:p>
          <a:p>
            <a:pPr>
              <a:lnSpc>
                <a:spcPts val="4339"/>
              </a:lnSpc>
            </a:pPr>
            <a:endParaRPr lang="en-US" sz="3099">
              <a:solidFill>
                <a:srgbClr val="141414"/>
              </a:solidFill>
              <a:latin typeface="Open Sans Light"/>
            </a:endParaRPr>
          </a:p>
          <a:p>
            <a:pPr marL="669289" lvl="1" indent="-334645">
              <a:lnSpc>
                <a:spcPts val="4339"/>
              </a:lnSpc>
              <a:buFont typeface="Arial"/>
              <a:buChar char="•"/>
            </a:pPr>
            <a:r>
              <a:rPr lang="en-US" sz="3099">
                <a:solidFill>
                  <a:srgbClr val="141414"/>
                </a:solidFill>
                <a:latin typeface="Open Sans Light"/>
              </a:rPr>
              <a:t>возможная неподготовленность</a:t>
            </a:r>
          </a:p>
          <a:p>
            <a:pPr marL="669289" lvl="1" indent="-334645">
              <a:lnSpc>
                <a:spcPts val="4339"/>
              </a:lnSpc>
              <a:buFont typeface="Arial"/>
              <a:buChar char="•"/>
            </a:pPr>
            <a:r>
              <a:rPr lang="en-US" sz="3099">
                <a:solidFill>
                  <a:srgbClr val="141414"/>
                </a:solidFill>
                <a:latin typeface="Open Sans Light"/>
              </a:rPr>
              <a:t>линейность</a:t>
            </a:r>
          </a:p>
          <a:p>
            <a:pPr marL="669289" lvl="1" indent="-334645">
              <a:lnSpc>
                <a:spcPts val="4339"/>
              </a:lnSpc>
              <a:buFont typeface="Arial"/>
              <a:buChar char="•"/>
            </a:pPr>
            <a:r>
              <a:rPr lang="en-US" sz="3099">
                <a:solidFill>
                  <a:srgbClr val="141414"/>
                </a:solidFill>
                <a:latin typeface="Open Sans Light"/>
              </a:rPr>
              <a:t>необратимость</a:t>
            </a:r>
          </a:p>
          <a:p>
            <a:pPr marL="669289" lvl="1" indent="-334645">
              <a:lnSpc>
                <a:spcPts val="4339"/>
              </a:lnSpc>
              <a:buFont typeface="Arial"/>
              <a:buChar char="•"/>
            </a:pPr>
            <a:r>
              <a:rPr lang="en-US" sz="3099">
                <a:solidFill>
                  <a:srgbClr val="141414"/>
                </a:solidFill>
                <a:latin typeface="Open Sans Light"/>
              </a:rPr>
              <a:t>связь с физическим временем осуществления речи</a:t>
            </a:r>
          </a:p>
          <a:p>
            <a:pPr marL="669289" lvl="1" indent="-334645">
              <a:lnSpc>
                <a:spcPts val="4339"/>
              </a:lnSpc>
              <a:buFont typeface="Arial"/>
              <a:buChar char="•"/>
            </a:pPr>
            <a:r>
              <a:rPr lang="en-US" sz="3099">
                <a:solidFill>
                  <a:srgbClr val="141414"/>
                </a:solidFill>
                <a:latin typeface="Open Sans Light"/>
              </a:rPr>
              <a:t>автоматизм и случайность в употреблении языковых средств</a:t>
            </a:r>
          </a:p>
          <a:p>
            <a:pPr marL="669289" lvl="1" indent="-334645">
              <a:lnSpc>
                <a:spcPts val="4339"/>
              </a:lnSpc>
              <a:buFont typeface="Arial"/>
              <a:buChar char="•"/>
            </a:pPr>
            <a:r>
              <a:rPr lang="en-US" sz="3099">
                <a:solidFill>
                  <a:srgbClr val="141414"/>
                </a:solidFill>
                <a:latin typeface="Open Sans Light"/>
              </a:rPr>
              <a:t>интонация, жесты, мимика</a:t>
            </a:r>
          </a:p>
        </p:txBody>
      </p:sp>
      <p:sp>
        <p:nvSpPr>
          <p:cNvPr id="6" name="Freeform 6"/>
          <p:cNvSpPr/>
          <p:nvPr/>
        </p:nvSpPr>
        <p:spPr>
          <a:xfrm>
            <a:off x="13794348" y="5730192"/>
            <a:ext cx="3769723" cy="4556808"/>
          </a:xfrm>
          <a:custGeom>
            <a:avLst/>
            <a:gdLst/>
            <a:ahLst/>
            <a:cxnLst/>
            <a:rect l="l" t="t" r="r" b="b"/>
            <a:pathLst>
              <a:path w="3769723" h="4556808">
                <a:moveTo>
                  <a:pt x="0" y="0"/>
                </a:moveTo>
                <a:lnTo>
                  <a:pt x="3769724" y="0"/>
                </a:lnTo>
                <a:lnTo>
                  <a:pt x="3769724" y="4556808"/>
                </a:lnTo>
                <a:lnTo>
                  <a:pt x="0" y="4556808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ru-RU"/>
          </a:p>
        </p:txBody>
      </p:sp>
      <p:sp>
        <p:nvSpPr>
          <p:cNvPr id="7" name="TextBox 7"/>
          <p:cNvSpPr txBox="1"/>
          <p:nvPr/>
        </p:nvSpPr>
        <p:spPr>
          <a:xfrm rot="-60058">
            <a:off x="2876132" y="2224164"/>
            <a:ext cx="10313198" cy="6572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279"/>
              </a:lnSpc>
            </a:pPr>
            <a:r>
              <a:rPr lang="en-US" sz="4399" spc="334">
                <a:solidFill>
                  <a:srgbClr val="141414"/>
                </a:solidFill>
                <a:latin typeface="Playfair Display SC"/>
              </a:rPr>
              <a:t>Устная речь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9259" b="-9259"/>
            </a:stretch>
          </a:blipFill>
        </p:spPr>
        <p:txBody>
          <a:bodyPr/>
          <a:lstStyle/>
          <a:p>
            <a:endParaRPr lang="ru-RU"/>
          </a:p>
        </p:txBody>
      </p:sp>
      <p:sp>
        <p:nvSpPr>
          <p:cNvPr id="3" name="Freeform 3"/>
          <p:cNvSpPr/>
          <p:nvPr/>
        </p:nvSpPr>
        <p:spPr>
          <a:xfrm rot="10718425" flipH="1">
            <a:off x="315259" y="2383539"/>
            <a:ext cx="7062381" cy="4860942"/>
          </a:xfrm>
          <a:custGeom>
            <a:avLst/>
            <a:gdLst/>
            <a:ahLst/>
            <a:cxnLst/>
            <a:rect l="l" t="t" r="r" b="b"/>
            <a:pathLst>
              <a:path w="7062381" h="4860942">
                <a:moveTo>
                  <a:pt x="7062381" y="0"/>
                </a:moveTo>
                <a:lnTo>
                  <a:pt x="0" y="0"/>
                </a:lnTo>
                <a:lnTo>
                  <a:pt x="0" y="4860943"/>
                </a:lnTo>
                <a:lnTo>
                  <a:pt x="7062381" y="4860943"/>
                </a:lnTo>
                <a:lnTo>
                  <a:pt x="7062381" y="0"/>
                </a:lnTo>
                <a:close/>
              </a:path>
            </a:pathLst>
          </a:custGeom>
          <a:blipFill>
            <a:blip r:embed="rId3"/>
            <a:stretch>
              <a:fillRect l="-11839" r="-3196" b="-20545"/>
            </a:stretch>
          </a:blipFill>
        </p:spPr>
        <p:txBody>
          <a:bodyPr/>
          <a:lstStyle/>
          <a:p>
            <a:endParaRPr lang="ru-RU"/>
          </a:p>
        </p:txBody>
      </p:sp>
      <p:sp>
        <p:nvSpPr>
          <p:cNvPr id="4" name="Freeform 4"/>
          <p:cNvSpPr/>
          <p:nvPr/>
        </p:nvSpPr>
        <p:spPr>
          <a:xfrm rot="-4370196">
            <a:off x="-431100" y="732197"/>
            <a:ext cx="973596" cy="3966503"/>
          </a:xfrm>
          <a:custGeom>
            <a:avLst/>
            <a:gdLst/>
            <a:ahLst/>
            <a:cxnLst/>
            <a:rect l="l" t="t" r="r" b="b"/>
            <a:pathLst>
              <a:path w="973596" h="3966503">
                <a:moveTo>
                  <a:pt x="0" y="0"/>
                </a:moveTo>
                <a:lnTo>
                  <a:pt x="973596" y="0"/>
                </a:lnTo>
                <a:lnTo>
                  <a:pt x="973596" y="3966504"/>
                </a:lnTo>
                <a:lnTo>
                  <a:pt x="0" y="3966504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ru-RU"/>
          </a:p>
        </p:txBody>
      </p:sp>
      <p:sp>
        <p:nvSpPr>
          <p:cNvPr id="5" name="Freeform 5"/>
          <p:cNvSpPr/>
          <p:nvPr/>
        </p:nvSpPr>
        <p:spPr>
          <a:xfrm rot="-2610099">
            <a:off x="4294283" y="935199"/>
            <a:ext cx="2035773" cy="1061671"/>
          </a:xfrm>
          <a:custGeom>
            <a:avLst/>
            <a:gdLst/>
            <a:ahLst/>
            <a:cxnLst/>
            <a:rect l="l" t="t" r="r" b="b"/>
            <a:pathLst>
              <a:path w="2035773" h="1061671">
                <a:moveTo>
                  <a:pt x="0" y="0"/>
                </a:moveTo>
                <a:lnTo>
                  <a:pt x="2035773" y="0"/>
                </a:lnTo>
                <a:lnTo>
                  <a:pt x="2035773" y="1061671"/>
                </a:lnTo>
                <a:lnTo>
                  <a:pt x="0" y="1061671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ru-RU"/>
          </a:p>
        </p:txBody>
      </p:sp>
      <p:sp>
        <p:nvSpPr>
          <p:cNvPr id="6" name="TextBox 6"/>
          <p:cNvSpPr txBox="1"/>
          <p:nvPr/>
        </p:nvSpPr>
        <p:spPr>
          <a:xfrm>
            <a:off x="5425137" y="566738"/>
            <a:ext cx="7437727" cy="923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320"/>
              </a:lnSpc>
            </a:pPr>
            <a:r>
              <a:rPr lang="en-US" sz="6100">
                <a:solidFill>
                  <a:srgbClr val="645850"/>
                </a:solidFill>
                <a:latin typeface="Playfair Display SC"/>
              </a:rPr>
              <a:t>Устная речь</a:t>
            </a:r>
          </a:p>
        </p:txBody>
      </p:sp>
      <p:sp>
        <p:nvSpPr>
          <p:cNvPr id="7" name="Freeform 7"/>
          <p:cNvSpPr/>
          <p:nvPr/>
        </p:nvSpPr>
        <p:spPr>
          <a:xfrm rot="-7928382" flipV="1">
            <a:off x="11539867" y="989101"/>
            <a:ext cx="2252130" cy="1174502"/>
          </a:xfrm>
          <a:custGeom>
            <a:avLst/>
            <a:gdLst/>
            <a:ahLst/>
            <a:cxnLst/>
            <a:rect l="l" t="t" r="r" b="b"/>
            <a:pathLst>
              <a:path w="2252130" h="1174502">
                <a:moveTo>
                  <a:pt x="0" y="1174502"/>
                </a:moveTo>
                <a:lnTo>
                  <a:pt x="2252129" y="1174502"/>
                </a:lnTo>
                <a:lnTo>
                  <a:pt x="2252129" y="0"/>
                </a:lnTo>
                <a:lnTo>
                  <a:pt x="0" y="0"/>
                </a:lnTo>
                <a:lnTo>
                  <a:pt x="0" y="1174502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ru-RU"/>
          </a:p>
        </p:txBody>
      </p:sp>
      <p:sp>
        <p:nvSpPr>
          <p:cNvPr id="8" name="TextBox 8"/>
          <p:cNvSpPr txBox="1"/>
          <p:nvPr/>
        </p:nvSpPr>
        <p:spPr>
          <a:xfrm rot="-62108">
            <a:off x="58923" y="2816583"/>
            <a:ext cx="7574055" cy="53784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79"/>
              </a:lnSpc>
            </a:pPr>
            <a:r>
              <a:rPr lang="en-US" sz="3199">
                <a:solidFill>
                  <a:srgbClr val="141414"/>
                </a:solidFill>
                <a:latin typeface="Playfair Display Bold"/>
              </a:rPr>
              <a:t>Подготовленная</a:t>
            </a:r>
          </a:p>
        </p:txBody>
      </p:sp>
      <p:sp>
        <p:nvSpPr>
          <p:cNvPr id="9" name="Freeform 9"/>
          <p:cNvSpPr/>
          <p:nvPr/>
        </p:nvSpPr>
        <p:spPr>
          <a:xfrm rot="10718425">
            <a:off x="11252403" y="2691402"/>
            <a:ext cx="7264162" cy="4320168"/>
          </a:xfrm>
          <a:custGeom>
            <a:avLst/>
            <a:gdLst/>
            <a:ahLst/>
            <a:cxnLst/>
            <a:rect l="l" t="t" r="r" b="b"/>
            <a:pathLst>
              <a:path w="7264162" h="4320168">
                <a:moveTo>
                  <a:pt x="0" y="0"/>
                </a:moveTo>
                <a:lnTo>
                  <a:pt x="7264162" y="0"/>
                </a:lnTo>
                <a:lnTo>
                  <a:pt x="7264162" y="4320168"/>
                </a:lnTo>
                <a:lnTo>
                  <a:pt x="0" y="4320168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t="-10527" b="-10746"/>
            </a:stretch>
          </a:blipFill>
        </p:spPr>
        <p:txBody>
          <a:bodyPr/>
          <a:lstStyle/>
          <a:p>
            <a:endParaRPr lang="ru-RU"/>
          </a:p>
        </p:txBody>
      </p:sp>
      <p:sp>
        <p:nvSpPr>
          <p:cNvPr id="10" name="TextBox 10"/>
          <p:cNvSpPr txBox="1"/>
          <p:nvPr/>
        </p:nvSpPr>
        <p:spPr>
          <a:xfrm rot="-91670">
            <a:off x="11142365" y="2998211"/>
            <a:ext cx="6695403" cy="6103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184"/>
              </a:lnSpc>
            </a:pPr>
            <a:r>
              <a:rPr lang="en-US" sz="3200" spc="172">
                <a:solidFill>
                  <a:srgbClr val="000000"/>
                </a:solidFill>
                <a:latin typeface="Playfair Display Bold"/>
              </a:rPr>
              <a:t>Частично подготовленная</a:t>
            </a:r>
          </a:p>
        </p:txBody>
      </p:sp>
      <p:sp>
        <p:nvSpPr>
          <p:cNvPr id="11" name="Freeform 11"/>
          <p:cNvSpPr/>
          <p:nvPr/>
        </p:nvSpPr>
        <p:spPr>
          <a:xfrm rot="3326718">
            <a:off x="18079997" y="1207630"/>
            <a:ext cx="973596" cy="3966503"/>
          </a:xfrm>
          <a:custGeom>
            <a:avLst/>
            <a:gdLst/>
            <a:ahLst/>
            <a:cxnLst/>
            <a:rect l="l" t="t" r="r" b="b"/>
            <a:pathLst>
              <a:path w="973596" h="3966503">
                <a:moveTo>
                  <a:pt x="0" y="0"/>
                </a:moveTo>
                <a:lnTo>
                  <a:pt x="973596" y="0"/>
                </a:lnTo>
                <a:lnTo>
                  <a:pt x="973596" y="3966503"/>
                </a:lnTo>
                <a:lnTo>
                  <a:pt x="0" y="3966503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ru-RU"/>
          </a:p>
        </p:txBody>
      </p:sp>
      <p:sp>
        <p:nvSpPr>
          <p:cNvPr id="12" name="Freeform 12"/>
          <p:cNvSpPr/>
          <p:nvPr/>
        </p:nvSpPr>
        <p:spPr>
          <a:xfrm rot="-78605">
            <a:off x="5824658" y="5881819"/>
            <a:ext cx="7085972" cy="4097441"/>
          </a:xfrm>
          <a:custGeom>
            <a:avLst/>
            <a:gdLst/>
            <a:ahLst/>
            <a:cxnLst/>
            <a:rect l="l" t="t" r="r" b="b"/>
            <a:pathLst>
              <a:path w="7085972" h="4097441">
                <a:moveTo>
                  <a:pt x="0" y="0"/>
                </a:moveTo>
                <a:lnTo>
                  <a:pt x="7085972" y="0"/>
                </a:lnTo>
                <a:lnTo>
                  <a:pt x="7085972" y="4097440"/>
                </a:lnTo>
                <a:lnTo>
                  <a:pt x="0" y="4097440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 l="-376" t="-5372" b="-47818"/>
            </a:stretch>
          </a:blipFill>
        </p:spPr>
        <p:txBody>
          <a:bodyPr/>
          <a:lstStyle/>
          <a:p>
            <a:endParaRPr lang="ru-RU"/>
          </a:p>
        </p:txBody>
      </p:sp>
      <p:sp>
        <p:nvSpPr>
          <p:cNvPr id="13" name="Freeform 13"/>
          <p:cNvSpPr/>
          <p:nvPr/>
        </p:nvSpPr>
        <p:spPr>
          <a:xfrm rot="-1847462">
            <a:off x="12829125" y="8812533"/>
            <a:ext cx="612260" cy="2494392"/>
          </a:xfrm>
          <a:custGeom>
            <a:avLst/>
            <a:gdLst/>
            <a:ahLst/>
            <a:cxnLst/>
            <a:rect l="l" t="t" r="r" b="b"/>
            <a:pathLst>
              <a:path w="612260" h="2494392">
                <a:moveTo>
                  <a:pt x="0" y="0"/>
                </a:moveTo>
                <a:lnTo>
                  <a:pt x="612260" y="0"/>
                </a:lnTo>
                <a:lnTo>
                  <a:pt x="612260" y="2494392"/>
                </a:lnTo>
                <a:lnTo>
                  <a:pt x="0" y="2494392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ru-RU"/>
          </a:p>
        </p:txBody>
      </p:sp>
      <p:sp>
        <p:nvSpPr>
          <p:cNvPr id="14" name="Freeform 14"/>
          <p:cNvSpPr/>
          <p:nvPr/>
        </p:nvSpPr>
        <p:spPr>
          <a:xfrm rot="5400000">
            <a:off x="8184008" y="2900484"/>
            <a:ext cx="1919984" cy="580795"/>
          </a:xfrm>
          <a:custGeom>
            <a:avLst/>
            <a:gdLst/>
            <a:ahLst/>
            <a:cxnLst/>
            <a:rect l="l" t="t" r="r" b="b"/>
            <a:pathLst>
              <a:path w="1919984" h="580795">
                <a:moveTo>
                  <a:pt x="0" y="0"/>
                </a:moveTo>
                <a:lnTo>
                  <a:pt x="1919984" y="0"/>
                </a:lnTo>
                <a:lnTo>
                  <a:pt x="1919984" y="580795"/>
                </a:lnTo>
                <a:lnTo>
                  <a:pt x="0" y="580795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ru-RU"/>
          </a:p>
        </p:txBody>
      </p:sp>
      <p:sp>
        <p:nvSpPr>
          <p:cNvPr id="15" name="TextBox 15"/>
          <p:cNvSpPr txBox="1"/>
          <p:nvPr/>
        </p:nvSpPr>
        <p:spPr>
          <a:xfrm rot="-91670">
            <a:off x="6085615" y="6628056"/>
            <a:ext cx="6695403" cy="6103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184"/>
              </a:lnSpc>
            </a:pPr>
            <a:r>
              <a:rPr lang="en-US" sz="3200" spc="172">
                <a:solidFill>
                  <a:srgbClr val="000000"/>
                </a:solidFill>
                <a:latin typeface="Playfair Display Bold"/>
              </a:rPr>
              <a:t>Неподготовленная</a:t>
            </a:r>
          </a:p>
        </p:txBody>
      </p:sp>
      <p:sp>
        <p:nvSpPr>
          <p:cNvPr id="16" name="TextBox 16"/>
          <p:cNvSpPr txBox="1"/>
          <p:nvPr/>
        </p:nvSpPr>
        <p:spPr>
          <a:xfrm rot="-62108">
            <a:off x="742235" y="3425794"/>
            <a:ext cx="5638575" cy="393850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607896" lvl="1" indent="-303948">
              <a:lnSpc>
                <a:spcPts val="3941"/>
              </a:lnSpc>
              <a:buFont typeface="Arial"/>
              <a:buChar char="•"/>
            </a:pPr>
            <a:r>
              <a:rPr lang="en-US" sz="2815">
                <a:solidFill>
                  <a:srgbClr val="141414"/>
                </a:solidFill>
                <a:latin typeface="Playfair Display Regular Roman"/>
              </a:rPr>
              <a:t>доклад, лекция и др.</a:t>
            </a:r>
          </a:p>
          <a:p>
            <a:pPr marL="607896" lvl="1" indent="-303948">
              <a:lnSpc>
                <a:spcPts val="3941"/>
              </a:lnSpc>
              <a:buFont typeface="Arial"/>
              <a:buChar char="•"/>
            </a:pPr>
            <a:r>
              <a:rPr lang="en-US" sz="2815">
                <a:solidFill>
                  <a:srgbClr val="141414"/>
                </a:solidFill>
                <a:latin typeface="Playfair Display Regular Roman"/>
              </a:rPr>
              <a:t>устное воспроизведение заученного (стихотворения, молитвы и др.) или хорошо продуманного и мысленно проговоренного</a:t>
            </a:r>
          </a:p>
          <a:p>
            <a:pPr marL="607896" lvl="1" indent="-303948">
              <a:lnSpc>
                <a:spcPts val="3941"/>
              </a:lnSpc>
              <a:buFont typeface="Arial"/>
              <a:buChar char="•"/>
            </a:pPr>
            <a:r>
              <a:rPr lang="en-US" sz="2815">
                <a:solidFill>
                  <a:srgbClr val="141414"/>
                </a:solidFill>
                <a:latin typeface="Playfair Display Regular Roman"/>
              </a:rPr>
              <a:t>речь артиста на сцене</a:t>
            </a:r>
          </a:p>
          <a:p>
            <a:pPr>
              <a:lnSpc>
                <a:spcPts val="3941"/>
              </a:lnSpc>
            </a:pPr>
            <a:endParaRPr lang="en-US" sz="2815">
              <a:solidFill>
                <a:srgbClr val="141414"/>
              </a:solidFill>
              <a:latin typeface="Playfair Display Regular Roman"/>
            </a:endParaRPr>
          </a:p>
        </p:txBody>
      </p:sp>
      <p:sp>
        <p:nvSpPr>
          <p:cNvPr id="17" name="TextBox 17"/>
          <p:cNvSpPr txBox="1"/>
          <p:nvPr/>
        </p:nvSpPr>
        <p:spPr>
          <a:xfrm rot="-62108">
            <a:off x="11671445" y="3929492"/>
            <a:ext cx="5638575" cy="195730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607896" lvl="1" indent="-303948">
              <a:lnSpc>
                <a:spcPts val="3941"/>
              </a:lnSpc>
              <a:buFont typeface="Arial"/>
              <a:buChar char="•"/>
            </a:pPr>
            <a:r>
              <a:rPr lang="en-US" sz="2815">
                <a:solidFill>
                  <a:srgbClr val="141414"/>
                </a:solidFill>
                <a:latin typeface="Playfair Display Regular Roman"/>
              </a:rPr>
              <a:t>выступление по конспектам, заранее продуманным и подготовленным заметкам, опорным пунктам</a:t>
            </a:r>
          </a:p>
        </p:txBody>
      </p:sp>
      <p:sp>
        <p:nvSpPr>
          <p:cNvPr id="18" name="TextBox 18"/>
          <p:cNvSpPr txBox="1"/>
          <p:nvPr/>
        </p:nvSpPr>
        <p:spPr>
          <a:xfrm rot="-62108">
            <a:off x="6053725" y="7388861"/>
            <a:ext cx="6586130" cy="294790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607896" lvl="1" indent="-303948">
              <a:lnSpc>
                <a:spcPts val="3941"/>
              </a:lnSpc>
              <a:buFont typeface="Arial"/>
              <a:buChar char="•"/>
            </a:pPr>
            <a:r>
              <a:rPr lang="en-US" sz="2815">
                <a:solidFill>
                  <a:srgbClr val="141414"/>
                </a:solidFill>
                <a:latin typeface="Playfair Display Regular Roman"/>
              </a:rPr>
              <a:t>разговор</a:t>
            </a:r>
          </a:p>
          <a:p>
            <a:pPr marL="607896" lvl="1" indent="-303948">
              <a:lnSpc>
                <a:spcPts val="3941"/>
              </a:lnSpc>
              <a:buFont typeface="Arial"/>
              <a:buChar char="•"/>
            </a:pPr>
            <a:r>
              <a:rPr lang="en-US" sz="2815">
                <a:solidFill>
                  <a:srgbClr val="141414"/>
                </a:solidFill>
                <a:latin typeface="Playfair Display Regular Roman"/>
              </a:rPr>
              <a:t>беседа</a:t>
            </a:r>
          </a:p>
          <a:p>
            <a:pPr marL="607896" lvl="1" indent="-303948">
              <a:lnSpc>
                <a:spcPts val="3941"/>
              </a:lnSpc>
              <a:buFont typeface="Arial"/>
              <a:buChar char="•"/>
            </a:pPr>
            <a:r>
              <a:rPr lang="en-US" sz="2815">
                <a:solidFill>
                  <a:srgbClr val="141414"/>
                </a:solidFill>
                <a:latin typeface="Playfair Display Regular Roman"/>
              </a:rPr>
              <a:t>рассказ только что вспомнившейся истории</a:t>
            </a:r>
          </a:p>
          <a:p>
            <a:pPr marL="607896" lvl="1" indent="-303948">
              <a:lnSpc>
                <a:spcPts val="3941"/>
              </a:lnSpc>
              <a:buFont typeface="Arial"/>
              <a:buChar char="•"/>
            </a:pPr>
            <a:r>
              <a:rPr lang="en-US" sz="2815">
                <a:solidFill>
                  <a:srgbClr val="141414"/>
                </a:solidFill>
                <a:latin typeface="Playfair Display Regular Roman"/>
              </a:rPr>
              <a:t>ответы на неожиданные вопросы</a:t>
            </a:r>
          </a:p>
          <a:p>
            <a:pPr>
              <a:lnSpc>
                <a:spcPts val="3941"/>
              </a:lnSpc>
            </a:pPr>
            <a:endParaRPr lang="en-US" sz="2815">
              <a:solidFill>
                <a:srgbClr val="141414"/>
              </a:solidFill>
              <a:latin typeface="Playfair Display Regular Roman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9259" b="-9259"/>
            </a:stretch>
          </a:blipFill>
        </p:spPr>
        <p:txBody>
          <a:bodyPr/>
          <a:lstStyle/>
          <a:p>
            <a:endParaRPr lang="ru-RU"/>
          </a:p>
        </p:txBody>
      </p:sp>
      <p:sp>
        <p:nvSpPr>
          <p:cNvPr id="3" name="Freeform 3"/>
          <p:cNvSpPr/>
          <p:nvPr/>
        </p:nvSpPr>
        <p:spPr>
          <a:xfrm flipV="1">
            <a:off x="659839" y="472794"/>
            <a:ext cx="2337659" cy="10777103"/>
          </a:xfrm>
          <a:custGeom>
            <a:avLst/>
            <a:gdLst/>
            <a:ahLst/>
            <a:cxnLst/>
            <a:rect l="l" t="t" r="r" b="b"/>
            <a:pathLst>
              <a:path w="2337659" h="10777103">
                <a:moveTo>
                  <a:pt x="0" y="10777104"/>
                </a:moveTo>
                <a:lnTo>
                  <a:pt x="2337659" y="10777104"/>
                </a:lnTo>
                <a:lnTo>
                  <a:pt x="2337659" y="0"/>
                </a:lnTo>
                <a:lnTo>
                  <a:pt x="0" y="0"/>
                </a:lnTo>
                <a:lnTo>
                  <a:pt x="0" y="10777104"/>
                </a:lnTo>
                <a:close/>
              </a:path>
            </a:pathLst>
          </a:custGeom>
          <a:blipFill>
            <a:blip r:embed="rId3"/>
            <a:stretch>
              <a:fillRect l="-285529"/>
            </a:stretch>
          </a:blipFill>
        </p:spPr>
        <p:txBody>
          <a:bodyPr/>
          <a:lstStyle/>
          <a:p>
            <a:endParaRPr lang="ru-RU"/>
          </a:p>
        </p:txBody>
      </p:sp>
      <p:grpSp>
        <p:nvGrpSpPr>
          <p:cNvPr id="4" name="Group 4"/>
          <p:cNvGrpSpPr>
            <a:grpSpLocks noChangeAspect="1"/>
          </p:cNvGrpSpPr>
          <p:nvPr/>
        </p:nvGrpSpPr>
        <p:grpSpPr>
          <a:xfrm rot="5400000">
            <a:off x="-8365252" y="972246"/>
            <a:ext cx="12045333" cy="8342509"/>
            <a:chOff x="0" y="0"/>
            <a:chExt cx="3429000" cy="2374900"/>
          </a:xfrm>
        </p:grpSpPr>
        <p:sp>
          <p:nvSpPr>
            <p:cNvPr id="5" name="Freeform 5"/>
            <p:cNvSpPr/>
            <p:nvPr/>
          </p:nvSpPr>
          <p:spPr>
            <a:xfrm>
              <a:off x="50800" y="76200"/>
              <a:ext cx="3340100" cy="2235200"/>
            </a:xfrm>
            <a:custGeom>
              <a:avLst/>
              <a:gdLst/>
              <a:ahLst/>
              <a:cxnLst/>
              <a:rect l="l" t="t" r="r" b="b"/>
              <a:pathLst>
                <a:path w="3340100" h="2235200">
                  <a:moveTo>
                    <a:pt x="2171700" y="25400"/>
                  </a:moveTo>
                  <a:lnTo>
                    <a:pt x="2400300" y="0"/>
                  </a:lnTo>
                  <a:lnTo>
                    <a:pt x="2641600" y="38100"/>
                  </a:lnTo>
                  <a:lnTo>
                    <a:pt x="2984500" y="38100"/>
                  </a:lnTo>
                  <a:cubicBezTo>
                    <a:pt x="2984500" y="38100"/>
                    <a:pt x="3086100" y="12700"/>
                    <a:pt x="3098800" y="38100"/>
                  </a:cubicBezTo>
                  <a:cubicBezTo>
                    <a:pt x="3111500" y="63500"/>
                    <a:pt x="3162300" y="228600"/>
                    <a:pt x="3162300" y="228600"/>
                  </a:cubicBezTo>
                  <a:cubicBezTo>
                    <a:pt x="3162300" y="228600"/>
                    <a:pt x="3213100" y="304800"/>
                    <a:pt x="3200400" y="355600"/>
                  </a:cubicBezTo>
                  <a:cubicBezTo>
                    <a:pt x="3187700" y="406400"/>
                    <a:pt x="3225800" y="520700"/>
                    <a:pt x="3225800" y="520700"/>
                  </a:cubicBezTo>
                  <a:cubicBezTo>
                    <a:pt x="3225800" y="520700"/>
                    <a:pt x="3251200" y="571500"/>
                    <a:pt x="3225800" y="622300"/>
                  </a:cubicBezTo>
                  <a:cubicBezTo>
                    <a:pt x="3225800" y="622300"/>
                    <a:pt x="3213100" y="762000"/>
                    <a:pt x="3238500" y="812800"/>
                  </a:cubicBezTo>
                  <a:cubicBezTo>
                    <a:pt x="3238500" y="812800"/>
                    <a:pt x="3276600" y="838200"/>
                    <a:pt x="3251200" y="1003300"/>
                  </a:cubicBezTo>
                  <a:lnTo>
                    <a:pt x="3263900" y="1181100"/>
                  </a:lnTo>
                  <a:cubicBezTo>
                    <a:pt x="3263900" y="1181100"/>
                    <a:pt x="3238500" y="1257300"/>
                    <a:pt x="3251200" y="1308100"/>
                  </a:cubicBezTo>
                  <a:lnTo>
                    <a:pt x="3276600" y="1562100"/>
                  </a:lnTo>
                  <a:lnTo>
                    <a:pt x="3327400" y="1701800"/>
                  </a:lnTo>
                  <a:lnTo>
                    <a:pt x="3327400" y="1854200"/>
                  </a:lnTo>
                  <a:lnTo>
                    <a:pt x="3340100" y="1955800"/>
                  </a:lnTo>
                  <a:cubicBezTo>
                    <a:pt x="3340100" y="1955800"/>
                    <a:pt x="3314700" y="2019300"/>
                    <a:pt x="3213100" y="2044700"/>
                  </a:cubicBezTo>
                  <a:cubicBezTo>
                    <a:pt x="3213100" y="2044700"/>
                    <a:pt x="3149600" y="2044700"/>
                    <a:pt x="3098800" y="2082800"/>
                  </a:cubicBezTo>
                  <a:cubicBezTo>
                    <a:pt x="3048000" y="2120900"/>
                    <a:pt x="2933700" y="2197100"/>
                    <a:pt x="2870200" y="2184400"/>
                  </a:cubicBezTo>
                  <a:cubicBezTo>
                    <a:pt x="2870200" y="2184400"/>
                    <a:pt x="2717800" y="2171700"/>
                    <a:pt x="2692400" y="2146300"/>
                  </a:cubicBezTo>
                  <a:cubicBezTo>
                    <a:pt x="2692400" y="2146300"/>
                    <a:pt x="2590800" y="2133600"/>
                    <a:pt x="2565400" y="2133600"/>
                  </a:cubicBezTo>
                  <a:cubicBezTo>
                    <a:pt x="2540000" y="2133600"/>
                    <a:pt x="2476500" y="2146300"/>
                    <a:pt x="2476500" y="2146300"/>
                  </a:cubicBezTo>
                  <a:cubicBezTo>
                    <a:pt x="2476500" y="2146300"/>
                    <a:pt x="2400300" y="2171700"/>
                    <a:pt x="2362200" y="2159000"/>
                  </a:cubicBezTo>
                  <a:cubicBezTo>
                    <a:pt x="2324100" y="2146300"/>
                    <a:pt x="2298700" y="2146300"/>
                    <a:pt x="2222500" y="2159000"/>
                  </a:cubicBezTo>
                  <a:cubicBezTo>
                    <a:pt x="2222500" y="2159000"/>
                    <a:pt x="2197100" y="2184400"/>
                    <a:pt x="2019300" y="2184400"/>
                  </a:cubicBezTo>
                  <a:cubicBezTo>
                    <a:pt x="2019300" y="2184400"/>
                    <a:pt x="1866900" y="2235200"/>
                    <a:pt x="1790700" y="2184400"/>
                  </a:cubicBezTo>
                  <a:cubicBezTo>
                    <a:pt x="1790700" y="2184400"/>
                    <a:pt x="1765300" y="2146300"/>
                    <a:pt x="1549400" y="2159000"/>
                  </a:cubicBezTo>
                  <a:cubicBezTo>
                    <a:pt x="1549400" y="2159000"/>
                    <a:pt x="1397000" y="2171700"/>
                    <a:pt x="1371600" y="2159000"/>
                  </a:cubicBezTo>
                  <a:lnTo>
                    <a:pt x="1066800" y="2197100"/>
                  </a:lnTo>
                  <a:cubicBezTo>
                    <a:pt x="1066800" y="2197100"/>
                    <a:pt x="723900" y="2184400"/>
                    <a:pt x="673100" y="2171700"/>
                  </a:cubicBezTo>
                  <a:cubicBezTo>
                    <a:pt x="622300" y="2159000"/>
                    <a:pt x="419100" y="2120900"/>
                    <a:pt x="393700" y="2146300"/>
                  </a:cubicBezTo>
                  <a:cubicBezTo>
                    <a:pt x="368300" y="2171700"/>
                    <a:pt x="215900" y="2171700"/>
                    <a:pt x="190500" y="2159000"/>
                  </a:cubicBezTo>
                  <a:cubicBezTo>
                    <a:pt x="165100" y="2146300"/>
                    <a:pt x="127000" y="2044700"/>
                    <a:pt x="114300" y="1993900"/>
                  </a:cubicBezTo>
                  <a:cubicBezTo>
                    <a:pt x="101600" y="1943100"/>
                    <a:pt x="101600" y="1803400"/>
                    <a:pt x="101600" y="1778000"/>
                  </a:cubicBezTo>
                  <a:cubicBezTo>
                    <a:pt x="101600" y="1752600"/>
                    <a:pt x="63500" y="1714500"/>
                    <a:pt x="63500" y="1714500"/>
                  </a:cubicBezTo>
                  <a:lnTo>
                    <a:pt x="88900" y="1562100"/>
                  </a:lnTo>
                  <a:cubicBezTo>
                    <a:pt x="88900" y="1562100"/>
                    <a:pt x="88900" y="1435100"/>
                    <a:pt x="63500" y="1397000"/>
                  </a:cubicBezTo>
                  <a:cubicBezTo>
                    <a:pt x="38100" y="1358900"/>
                    <a:pt x="63500" y="1206500"/>
                    <a:pt x="63500" y="1206500"/>
                  </a:cubicBezTo>
                  <a:cubicBezTo>
                    <a:pt x="63500" y="1206500"/>
                    <a:pt x="38100" y="1079500"/>
                    <a:pt x="50800" y="1041400"/>
                  </a:cubicBezTo>
                  <a:cubicBezTo>
                    <a:pt x="63500" y="1003300"/>
                    <a:pt x="76200" y="939800"/>
                    <a:pt x="76200" y="901700"/>
                  </a:cubicBezTo>
                  <a:cubicBezTo>
                    <a:pt x="76200" y="863600"/>
                    <a:pt x="50800" y="673100"/>
                    <a:pt x="50800" y="673100"/>
                  </a:cubicBezTo>
                  <a:lnTo>
                    <a:pt x="25400" y="571500"/>
                  </a:lnTo>
                  <a:cubicBezTo>
                    <a:pt x="25400" y="571500"/>
                    <a:pt x="0" y="508000"/>
                    <a:pt x="12700" y="393700"/>
                  </a:cubicBezTo>
                  <a:cubicBezTo>
                    <a:pt x="25400" y="279400"/>
                    <a:pt x="12700" y="279400"/>
                    <a:pt x="12700" y="279400"/>
                  </a:cubicBezTo>
                  <a:lnTo>
                    <a:pt x="215900" y="190500"/>
                  </a:lnTo>
                  <a:cubicBezTo>
                    <a:pt x="215900" y="190500"/>
                    <a:pt x="317500" y="76200"/>
                    <a:pt x="482600" y="76200"/>
                  </a:cubicBezTo>
                  <a:lnTo>
                    <a:pt x="609600" y="114300"/>
                  </a:lnTo>
                  <a:cubicBezTo>
                    <a:pt x="609600" y="114300"/>
                    <a:pt x="660400" y="139700"/>
                    <a:pt x="749300" y="127000"/>
                  </a:cubicBezTo>
                  <a:cubicBezTo>
                    <a:pt x="838200" y="114300"/>
                    <a:pt x="914400" y="88900"/>
                    <a:pt x="914400" y="88900"/>
                  </a:cubicBezTo>
                  <a:cubicBezTo>
                    <a:pt x="914400" y="88900"/>
                    <a:pt x="1003300" y="114300"/>
                    <a:pt x="1066800" y="88900"/>
                  </a:cubicBezTo>
                  <a:lnTo>
                    <a:pt x="1117600" y="76200"/>
                  </a:lnTo>
                  <a:lnTo>
                    <a:pt x="1143000" y="76200"/>
                  </a:lnTo>
                  <a:cubicBezTo>
                    <a:pt x="1143000" y="76200"/>
                    <a:pt x="1181100" y="50800"/>
                    <a:pt x="1206500" y="76200"/>
                  </a:cubicBezTo>
                  <a:cubicBezTo>
                    <a:pt x="1206500" y="76200"/>
                    <a:pt x="1231900" y="50800"/>
                    <a:pt x="1270000" y="63500"/>
                  </a:cubicBezTo>
                  <a:cubicBezTo>
                    <a:pt x="1270000" y="63500"/>
                    <a:pt x="1346200" y="38100"/>
                    <a:pt x="1346200" y="38100"/>
                  </a:cubicBezTo>
                  <a:cubicBezTo>
                    <a:pt x="1346200" y="38100"/>
                    <a:pt x="1435100" y="38100"/>
                    <a:pt x="1435100" y="38100"/>
                  </a:cubicBezTo>
                  <a:lnTo>
                    <a:pt x="1524000" y="63500"/>
                  </a:lnTo>
                  <a:lnTo>
                    <a:pt x="1765300" y="63500"/>
                  </a:lnTo>
                  <a:lnTo>
                    <a:pt x="1892300" y="50800"/>
                  </a:lnTo>
                  <a:lnTo>
                    <a:pt x="1943100" y="76200"/>
                  </a:lnTo>
                  <a:lnTo>
                    <a:pt x="2019300" y="50800"/>
                  </a:lnTo>
                  <a:lnTo>
                    <a:pt x="2171700" y="25400"/>
                  </a:lnTo>
                  <a:close/>
                </a:path>
              </a:pathLst>
            </a:custGeom>
            <a:blipFill>
              <a:blip r:embed="rId4"/>
              <a:stretch>
                <a:fillRect t="-309" b="-309"/>
              </a:stretch>
            </a:blipFill>
          </p:spPr>
          <p:txBody>
            <a:bodyPr/>
            <a:lstStyle/>
            <a:p>
              <a:endParaRPr lang="ru-RU"/>
            </a:p>
          </p:txBody>
        </p:sp>
        <p:sp>
          <p:nvSpPr>
            <p:cNvPr id="6" name="Freeform 6"/>
            <p:cNvSpPr/>
            <p:nvPr/>
          </p:nvSpPr>
          <p:spPr>
            <a:xfrm>
              <a:off x="0" y="0"/>
              <a:ext cx="3429000" cy="2374900"/>
            </a:xfrm>
            <a:custGeom>
              <a:avLst/>
              <a:gdLst/>
              <a:ahLst/>
              <a:cxnLst/>
              <a:rect l="l" t="t" r="r" b="b"/>
              <a:pathLst>
                <a:path w="3429000" h="2374900">
                  <a:moveTo>
                    <a:pt x="3429000" y="2374900"/>
                  </a:moveTo>
                  <a:lnTo>
                    <a:pt x="0" y="2374900"/>
                  </a:lnTo>
                  <a:lnTo>
                    <a:pt x="0" y="0"/>
                  </a:lnTo>
                  <a:lnTo>
                    <a:pt x="3429000" y="0"/>
                  </a:lnTo>
                  <a:lnTo>
                    <a:pt x="3429000" y="2374900"/>
                  </a:lnTo>
                  <a:close/>
                </a:path>
              </a:pathLst>
            </a:custGeom>
            <a:blipFill>
              <a:blip r:embed="rId5"/>
              <a:stretch>
                <a:fillRect l="-2902" t="-10996" r="-2492" b="-11124"/>
              </a:stretch>
            </a:blipFill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7" name="TextBox 7"/>
          <p:cNvSpPr txBox="1"/>
          <p:nvPr/>
        </p:nvSpPr>
        <p:spPr>
          <a:xfrm>
            <a:off x="3292726" y="2624540"/>
            <a:ext cx="14261802" cy="74771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755651" lvl="1" indent="-377825">
              <a:lnSpc>
                <a:spcPts val="4200"/>
              </a:lnSpc>
              <a:buFont typeface="Arial"/>
              <a:buChar char="•"/>
            </a:pPr>
            <a:r>
              <a:rPr lang="en-US" sz="3500">
                <a:solidFill>
                  <a:srgbClr val="141414"/>
                </a:solidFill>
                <a:latin typeface="Playfair Display Regular Roman"/>
              </a:rPr>
              <a:t>Спонтанность </a:t>
            </a:r>
          </a:p>
          <a:p>
            <a:pPr marL="755651" lvl="1" indent="-377825">
              <a:lnSpc>
                <a:spcPts val="4200"/>
              </a:lnSpc>
              <a:buFont typeface="Arial"/>
              <a:buChar char="•"/>
            </a:pPr>
            <a:r>
              <a:rPr lang="en-US" sz="3500">
                <a:solidFill>
                  <a:srgbClr val="141414"/>
                </a:solidFill>
                <a:latin typeface="Playfair Display Regular Roman"/>
              </a:rPr>
              <a:t>Постепенное формирование высказывания</a:t>
            </a:r>
          </a:p>
          <a:p>
            <a:pPr marL="755651" lvl="1" indent="-377825">
              <a:lnSpc>
                <a:spcPts val="4200"/>
              </a:lnSpc>
              <a:buFont typeface="Arial"/>
              <a:buChar char="•"/>
            </a:pPr>
            <a:r>
              <a:rPr lang="en-US" sz="3500">
                <a:solidFill>
                  <a:srgbClr val="141414"/>
                </a:solidFill>
                <a:latin typeface="Playfair Display Regular Roman"/>
              </a:rPr>
              <a:t>Наличие пауз и использование заполнителей пауз</a:t>
            </a:r>
          </a:p>
          <a:p>
            <a:pPr marL="755651" lvl="1" indent="-377825">
              <a:lnSpc>
                <a:spcPts val="4200"/>
              </a:lnSpc>
              <a:buFont typeface="Arial"/>
              <a:buChar char="•"/>
            </a:pPr>
            <a:r>
              <a:rPr lang="en-US" sz="3500">
                <a:solidFill>
                  <a:srgbClr val="141414"/>
                </a:solidFill>
                <a:latin typeface="Playfair Display Regular Roman"/>
              </a:rPr>
              <a:t>Контроль логико-композиционного, синтаксического и частично лексико-фразеологического уровней языка</a:t>
            </a:r>
          </a:p>
          <a:p>
            <a:pPr marL="755651" lvl="1" indent="-377825">
              <a:lnSpc>
                <a:spcPts val="4200"/>
              </a:lnSpc>
              <a:buFont typeface="Arial"/>
              <a:buChar char="•"/>
            </a:pPr>
            <a:r>
              <a:rPr lang="en-US" sz="3500">
                <a:solidFill>
                  <a:srgbClr val="141414"/>
                </a:solidFill>
                <a:latin typeface="Playfair Display Regular Roman"/>
              </a:rPr>
              <a:t>Фонетический и морфологический уровни языка, т.е. произнесение и грамматические формы, не контролируются, воспроизводятся автоматически</a:t>
            </a:r>
          </a:p>
          <a:p>
            <a:pPr marL="755651" lvl="1" indent="-377825">
              <a:lnSpc>
                <a:spcPts val="4200"/>
              </a:lnSpc>
              <a:buFont typeface="Arial"/>
              <a:buChar char="•"/>
            </a:pPr>
            <a:r>
              <a:rPr lang="en-US" sz="3500">
                <a:solidFill>
                  <a:srgbClr val="141414"/>
                </a:solidFill>
                <a:latin typeface="Playfair Display Regular Roman"/>
              </a:rPr>
              <a:t>Меньшая лексическая точность, небольшая длина предложений, ограничение сложности словосочетаний и предложений, отсутствие причастных и деепричастных оборотов, деление единого предложения на несколько коммуникативно самостоятельных.</a:t>
            </a:r>
          </a:p>
          <a:p>
            <a:pPr>
              <a:lnSpc>
                <a:spcPts val="4200"/>
              </a:lnSpc>
            </a:pPr>
            <a:endParaRPr lang="en-US" sz="3500">
              <a:solidFill>
                <a:srgbClr val="141414"/>
              </a:solidFill>
              <a:latin typeface="Playfair Display Regular Roman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5478454" y="206205"/>
            <a:ext cx="8930625" cy="22860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000"/>
              </a:lnSpc>
            </a:pPr>
            <a:r>
              <a:rPr lang="en-US" sz="5000">
                <a:solidFill>
                  <a:srgbClr val="645850"/>
                </a:solidFill>
                <a:latin typeface="Playfair Display SC"/>
              </a:rPr>
              <a:t>специфика неподготовленной Устной речи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-5400000">
            <a:off x="4000500" y="-4000500"/>
            <a:ext cx="10287000" cy="18288000"/>
          </a:xfrm>
          <a:custGeom>
            <a:avLst/>
            <a:gdLst/>
            <a:ahLst/>
            <a:cxnLst/>
            <a:rect l="l" t="t" r="r" b="b"/>
            <a:pathLst>
              <a:path w="10287000" h="18288000">
                <a:moveTo>
                  <a:pt x="10287000" y="0"/>
                </a:moveTo>
                <a:lnTo>
                  <a:pt x="10287000" y="18288000"/>
                </a:lnTo>
                <a:lnTo>
                  <a:pt x="0" y="18288000"/>
                </a:lnTo>
                <a:lnTo>
                  <a:pt x="0" y="0"/>
                </a:lnTo>
                <a:lnTo>
                  <a:pt x="10287000" y="0"/>
                </a:lnTo>
                <a:close/>
              </a:path>
            </a:pathLst>
          </a:custGeom>
          <a:blipFill>
            <a:blip r:embed="rId2"/>
            <a:stretch>
              <a:fillRect l="-17139" t="-2927" r="-4849"/>
            </a:stretch>
          </a:blipFill>
        </p:spPr>
        <p:txBody>
          <a:bodyPr/>
          <a:lstStyle/>
          <a:p>
            <a:endParaRPr lang="ru-RU"/>
          </a:p>
        </p:txBody>
      </p:sp>
      <p:sp>
        <p:nvSpPr>
          <p:cNvPr id="3" name="TextBox 3"/>
          <p:cNvSpPr txBox="1"/>
          <p:nvPr/>
        </p:nvSpPr>
        <p:spPr>
          <a:xfrm rot="190973">
            <a:off x="9758527" y="2038507"/>
            <a:ext cx="7197797" cy="17907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799"/>
              </a:lnSpc>
            </a:pPr>
            <a:r>
              <a:rPr lang="en-US" sz="3999">
                <a:solidFill>
                  <a:srgbClr val="D1C6B8"/>
                </a:solidFill>
                <a:latin typeface="Playfair Display SC"/>
              </a:rPr>
              <a:t> неподготовленная</a:t>
            </a:r>
          </a:p>
          <a:p>
            <a:pPr algn="ctr">
              <a:lnSpc>
                <a:spcPts val="4799"/>
              </a:lnSpc>
            </a:pPr>
            <a:r>
              <a:rPr lang="en-US" sz="3999">
                <a:solidFill>
                  <a:srgbClr val="D1C6B8"/>
                </a:solidFill>
                <a:latin typeface="Playfair Display SC"/>
              </a:rPr>
              <a:t>устная речь.</a:t>
            </a:r>
          </a:p>
          <a:p>
            <a:pPr algn="ctr">
              <a:lnSpc>
                <a:spcPts val="4799"/>
              </a:lnSpc>
            </a:pPr>
            <a:r>
              <a:rPr lang="en-US" sz="3999">
                <a:solidFill>
                  <a:srgbClr val="D1C6B8"/>
                </a:solidFill>
                <a:latin typeface="Playfair Display SC"/>
              </a:rPr>
              <a:t>видеожанры</a:t>
            </a:r>
          </a:p>
        </p:txBody>
      </p:sp>
      <p:sp>
        <p:nvSpPr>
          <p:cNvPr id="4" name="Freeform 4"/>
          <p:cNvSpPr/>
          <p:nvPr/>
        </p:nvSpPr>
        <p:spPr>
          <a:xfrm>
            <a:off x="12296638" y="4393679"/>
            <a:ext cx="5991362" cy="5893321"/>
          </a:xfrm>
          <a:custGeom>
            <a:avLst/>
            <a:gdLst/>
            <a:ahLst/>
            <a:cxnLst/>
            <a:rect l="l" t="t" r="r" b="b"/>
            <a:pathLst>
              <a:path w="5991362" h="5893321">
                <a:moveTo>
                  <a:pt x="0" y="0"/>
                </a:moveTo>
                <a:lnTo>
                  <a:pt x="5991362" y="0"/>
                </a:lnTo>
                <a:lnTo>
                  <a:pt x="5991362" y="5893321"/>
                </a:lnTo>
                <a:lnTo>
                  <a:pt x="0" y="5893321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ru-RU"/>
          </a:p>
        </p:txBody>
      </p:sp>
      <p:sp>
        <p:nvSpPr>
          <p:cNvPr id="5" name="Freeform 5"/>
          <p:cNvSpPr/>
          <p:nvPr/>
        </p:nvSpPr>
        <p:spPr>
          <a:xfrm>
            <a:off x="10186363" y="227968"/>
            <a:ext cx="6342622" cy="4915532"/>
          </a:xfrm>
          <a:custGeom>
            <a:avLst/>
            <a:gdLst/>
            <a:ahLst/>
            <a:cxnLst/>
            <a:rect l="l" t="t" r="r" b="b"/>
            <a:pathLst>
              <a:path w="6342622" h="4915532">
                <a:moveTo>
                  <a:pt x="0" y="0"/>
                </a:moveTo>
                <a:lnTo>
                  <a:pt x="6342622" y="0"/>
                </a:lnTo>
                <a:lnTo>
                  <a:pt x="6342622" y="4915532"/>
                </a:lnTo>
                <a:lnTo>
                  <a:pt x="0" y="4915532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ru-RU"/>
          </a:p>
        </p:txBody>
      </p:sp>
      <p:grpSp>
        <p:nvGrpSpPr>
          <p:cNvPr id="6" name="Group 6"/>
          <p:cNvGrpSpPr/>
          <p:nvPr/>
        </p:nvGrpSpPr>
        <p:grpSpPr>
          <a:xfrm>
            <a:off x="1028700" y="1631531"/>
            <a:ext cx="7649760" cy="7510673"/>
            <a:chOff x="0" y="0"/>
            <a:chExt cx="10199680" cy="10014231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10199680" cy="10014231"/>
            </a:xfrm>
            <a:custGeom>
              <a:avLst/>
              <a:gdLst/>
              <a:ahLst/>
              <a:cxnLst/>
              <a:rect l="l" t="t" r="r" b="b"/>
              <a:pathLst>
                <a:path w="10199680" h="10014231">
                  <a:moveTo>
                    <a:pt x="0" y="0"/>
                  </a:moveTo>
                  <a:lnTo>
                    <a:pt x="10199680" y="0"/>
                  </a:lnTo>
                  <a:lnTo>
                    <a:pt x="10199680" y="10014231"/>
                  </a:lnTo>
                  <a:lnTo>
                    <a:pt x="0" y="1001423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7">
                <a:extLst>
                  <a:ext uri="{96DAC541-7B7A-43D3-8B79-37D633B846F1}">
                    <asvg:svgBlip xmlns:asvg="http://schemas.microsoft.com/office/drawing/2016/SVG/main" r:embed="rId8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ru-RU"/>
            </a:p>
          </p:txBody>
        </p:sp>
        <p:sp>
          <p:nvSpPr>
            <p:cNvPr id="8" name="TextBox 8"/>
            <p:cNvSpPr txBox="1"/>
            <p:nvPr/>
          </p:nvSpPr>
          <p:spPr>
            <a:xfrm>
              <a:off x="1196499" y="2416316"/>
              <a:ext cx="7806682" cy="518160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690877" lvl="1" indent="-345439">
                <a:lnSpc>
                  <a:spcPts val="3839"/>
                </a:lnSpc>
                <a:buFont typeface="Arial"/>
                <a:buChar char="•"/>
              </a:pPr>
              <a:r>
                <a:rPr lang="en-US" sz="3199">
                  <a:solidFill>
                    <a:srgbClr val="141414"/>
                  </a:solidFill>
                  <a:latin typeface="Playfair Display Regular Roman"/>
                </a:rPr>
                <a:t>Влоги</a:t>
              </a:r>
            </a:p>
            <a:p>
              <a:pPr marL="690877" lvl="1" indent="-345439">
                <a:lnSpc>
                  <a:spcPts val="3839"/>
                </a:lnSpc>
                <a:buFont typeface="Arial"/>
                <a:buChar char="•"/>
              </a:pPr>
              <a:r>
                <a:rPr lang="en-US" sz="3199">
                  <a:solidFill>
                    <a:srgbClr val="141414"/>
                  </a:solidFill>
                  <a:latin typeface="Playfair Display Regular Roman"/>
                </a:rPr>
                <a:t>Интервью</a:t>
              </a:r>
            </a:p>
            <a:p>
              <a:pPr marL="690877" lvl="1" indent="-345439">
                <a:lnSpc>
                  <a:spcPts val="3839"/>
                </a:lnSpc>
                <a:buFont typeface="Arial"/>
                <a:buChar char="•"/>
              </a:pPr>
              <a:r>
                <a:rPr lang="en-US" sz="3199">
                  <a:solidFill>
                    <a:srgbClr val="141414"/>
                  </a:solidFill>
                  <a:latin typeface="Playfair Display Regular Roman"/>
                </a:rPr>
                <a:t>Ток-шоу</a:t>
              </a:r>
            </a:p>
            <a:p>
              <a:pPr marL="690877" lvl="1" indent="-345439">
                <a:lnSpc>
                  <a:spcPts val="3839"/>
                </a:lnSpc>
                <a:buFont typeface="Arial"/>
                <a:buChar char="•"/>
              </a:pPr>
              <a:r>
                <a:rPr lang="en-US" sz="3199">
                  <a:solidFill>
                    <a:srgbClr val="141414"/>
                  </a:solidFill>
                  <a:latin typeface="Playfair Display Regular Roman"/>
                </a:rPr>
                <a:t>Подкасты</a:t>
              </a:r>
            </a:p>
            <a:p>
              <a:pPr marL="690877" lvl="1" indent="-345439">
                <a:lnSpc>
                  <a:spcPts val="3839"/>
                </a:lnSpc>
                <a:buFont typeface="Arial"/>
                <a:buChar char="•"/>
              </a:pPr>
              <a:r>
                <a:rPr lang="en-US" sz="3199">
                  <a:solidFill>
                    <a:srgbClr val="141414"/>
                  </a:solidFill>
                  <a:latin typeface="Playfair Display Regular Roman"/>
                </a:rPr>
                <a:t>Игровые стримы</a:t>
              </a:r>
            </a:p>
            <a:p>
              <a:pPr marL="690877" lvl="1" indent="-345439">
                <a:lnSpc>
                  <a:spcPts val="3839"/>
                </a:lnSpc>
                <a:buFont typeface="Arial"/>
                <a:buChar char="•"/>
              </a:pPr>
              <a:r>
                <a:rPr lang="en-US" sz="3199">
                  <a:solidFill>
                    <a:srgbClr val="141414"/>
                  </a:solidFill>
                  <a:latin typeface="Playfair Display Regular Roman"/>
                </a:rPr>
                <a:t>Социальные медиа, видео блогеров</a:t>
              </a:r>
            </a:p>
            <a:p>
              <a:pPr>
                <a:lnSpc>
                  <a:spcPts val="3839"/>
                </a:lnSpc>
              </a:pPr>
              <a:endParaRPr lang="en-US" sz="3199">
                <a:solidFill>
                  <a:srgbClr val="141414"/>
                </a:solidFill>
                <a:latin typeface="Playfair Display Regular Roman"/>
              </a:endParaRPr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516600" cy="10582965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t="-9259" b="-9259"/>
            </a:stretch>
          </a:blipFill>
        </p:spPr>
        <p:txBody>
          <a:bodyPr/>
          <a:lstStyle/>
          <a:p>
            <a:endParaRPr lang="ru-RU" dirty="0"/>
          </a:p>
        </p:txBody>
      </p:sp>
      <p:pic>
        <p:nvPicPr>
          <p:cNvPr id="3" name="RPReplay_Final1709860442_43D00B93-9E87-4D05-A21F-0C2584724C7A.mp4">
            <a:hlinkClick r:id="" action="ppaction://media"/>
            <a:extLst>
              <a:ext uri="{FF2B5EF4-FFF2-40B4-BE49-F238E27FC236}">
                <a16:creationId xmlns:a16="http://schemas.microsoft.com/office/drawing/2014/main" id="{D86B62F3-032E-2863-77E7-156B93C02FCB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98990" y="399773"/>
            <a:ext cx="17090020" cy="978341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237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9259" b="-9259"/>
            </a:stretch>
          </a:blipFill>
        </p:spPr>
        <p:txBody>
          <a:bodyPr/>
          <a:lstStyle/>
          <a:p>
            <a:endParaRPr lang="ru-RU"/>
          </a:p>
        </p:txBody>
      </p:sp>
      <p:sp>
        <p:nvSpPr>
          <p:cNvPr id="3" name="Freeform 3"/>
          <p:cNvSpPr/>
          <p:nvPr/>
        </p:nvSpPr>
        <p:spPr>
          <a:xfrm flipV="1">
            <a:off x="659839" y="472794"/>
            <a:ext cx="2337659" cy="10777103"/>
          </a:xfrm>
          <a:custGeom>
            <a:avLst/>
            <a:gdLst/>
            <a:ahLst/>
            <a:cxnLst/>
            <a:rect l="l" t="t" r="r" b="b"/>
            <a:pathLst>
              <a:path w="2337659" h="10777103">
                <a:moveTo>
                  <a:pt x="0" y="10777104"/>
                </a:moveTo>
                <a:lnTo>
                  <a:pt x="2337659" y="10777104"/>
                </a:lnTo>
                <a:lnTo>
                  <a:pt x="2337659" y="0"/>
                </a:lnTo>
                <a:lnTo>
                  <a:pt x="0" y="0"/>
                </a:lnTo>
                <a:lnTo>
                  <a:pt x="0" y="10777104"/>
                </a:lnTo>
                <a:close/>
              </a:path>
            </a:pathLst>
          </a:custGeom>
          <a:blipFill>
            <a:blip r:embed="rId3"/>
            <a:stretch>
              <a:fillRect l="-285529"/>
            </a:stretch>
          </a:blipFill>
        </p:spPr>
        <p:txBody>
          <a:bodyPr/>
          <a:lstStyle/>
          <a:p>
            <a:endParaRPr lang="ru-RU"/>
          </a:p>
        </p:txBody>
      </p:sp>
      <p:grpSp>
        <p:nvGrpSpPr>
          <p:cNvPr id="4" name="Group 4"/>
          <p:cNvGrpSpPr>
            <a:grpSpLocks noChangeAspect="1"/>
          </p:cNvGrpSpPr>
          <p:nvPr/>
        </p:nvGrpSpPr>
        <p:grpSpPr>
          <a:xfrm rot="5400000">
            <a:off x="-8365252" y="972246"/>
            <a:ext cx="12045333" cy="8342509"/>
            <a:chOff x="0" y="0"/>
            <a:chExt cx="3429000" cy="2374900"/>
          </a:xfrm>
        </p:grpSpPr>
        <p:sp>
          <p:nvSpPr>
            <p:cNvPr id="5" name="Freeform 5"/>
            <p:cNvSpPr/>
            <p:nvPr/>
          </p:nvSpPr>
          <p:spPr>
            <a:xfrm>
              <a:off x="50800" y="76200"/>
              <a:ext cx="3340100" cy="2235200"/>
            </a:xfrm>
            <a:custGeom>
              <a:avLst/>
              <a:gdLst/>
              <a:ahLst/>
              <a:cxnLst/>
              <a:rect l="l" t="t" r="r" b="b"/>
              <a:pathLst>
                <a:path w="3340100" h="2235200">
                  <a:moveTo>
                    <a:pt x="2171700" y="25400"/>
                  </a:moveTo>
                  <a:lnTo>
                    <a:pt x="2400300" y="0"/>
                  </a:lnTo>
                  <a:lnTo>
                    <a:pt x="2641600" y="38100"/>
                  </a:lnTo>
                  <a:lnTo>
                    <a:pt x="2984500" y="38100"/>
                  </a:lnTo>
                  <a:cubicBezTo>
                    <a:pt x="2984500" y="38100"/>
                    <a:pt x="3086100" y="12700"/>
                    <a:pt x="3098800" y="38100"/>
                  </a:cubicBezTo>
                  <a:cubicBezTo>
                    <a:pt x="3111500" y="63500"/>
                    <a:pt x="3162300" y="228600"/>
                    <a:pt x="3162300" y="228600"/>
                  </a:cubicBezTo>
                  <a:cubicBezTo>
                    <a:pt x="3162300" y="228600"/>
                    <a:pt x="3213100" y="304800"/>
                    <a:pt x="3200400" y="355600"/>
                  </a:cubicBezTo>
                  <a:cubicBezTo>
                    <a:pt x="3187700" y="406400"/>
                    <a:pt x="3225800" y="520700"/>
                    <a:pt x="3225800" y="520700"/>
                  </a:cubicBezTo>
                  <a:cubicBezTo>
                    <a:pt x="3225800" y="520700"/>
                    <a:pt x="3251200" y="571500"/>
                    <a:pt x="3225800" y="622300"/>
                  </a:cubicBezTo>
                  <a:cubicBezTo>
                    <a:pt x="3225800" y="622300"/>
                    <a:pt x="3213100" y="762000"/>
                    <a:pt x="3238500" y="812800"/>
                  </a:cubicBezTo>
                  <a:cubicBezTo>
                    <a:pt x="3238500" y="812800"/>
                    <a:pt x="3276600" y="838200"/>
                    <a:pt x="3251200" y="1003300"/>
                  </a:cubicBezTo>
                  <a:lnTo>
                    <a:pt x="3263900" y="1181100"/>
                  </a:lnTo>
                  <a:cubicBezTo>
                    <a:pt x="3263900" y="1181100"/>
                    <a:pt x="3238500" y="1257300"/>
                    <a:pt x="3251200" y="1308100"/>
                  </a:cubicBezTo>
                  <a:lnTo>
                    <a:pt x="3276600" y="1562100"/>
                  </a:lnTo>
                  <a:lnTo>
                    <a:pt x="3327400" y="1701800"/>
                  </a:lnTo>
                  <a:lnTo>
                    <a:pt x="3327400" y="1854200"/>
                  </a:lnTo>
                  <a:lnTo>
                    <a:pt x="3340100" y="1955800"/>
                  </a:lnTo>
                  <a:cubicBezTo>
                    <a:pt x="3340100" y="1955800"/>
                    <a:pt x="3314700" y="2019300"/>
                    <a:pt x="3213100" y="2044700"/>
                  </a:cubicBezTo>
                  <a:cubicBezTo>
                    <a:pt x="3213100" y="2044700"/>
                    <a:pt x="3149600" y="2044700"/>
                    <a:pt x="3098800" y="2082800"/>
                  </a:cubicBezTo>
                  <a:cubicBezTo>
                    <a:pt x="3048000" y="2120900"/>
                    <a:pt x="2933700" y="2197100"/>
                    <a:pt x="2870200" y="2184400"/>
                  </a:cubicBezTo>
                  <a:cubicBezTo>
                    <a:pt x="2870200" y="2184400"/>
                    <a:pt x="2717800" y="2171700"/>
                    <a:pt x="2692400" y="2146300"/>
                  </a:cubicBezTo>
                  <a:cubicBezTo>
                    <a:pt x="2692400" y="2146300"/>
                    <a:pt x="2590800" y="2133600"/>
                    <a:pt x="2565400" y="2133600"/>
                  </a:cubicBezTo>
                  <a:cubicBezTo>
                    <a:pt x="2540000" y="2133600"/>
                    <a:pt x="2476500" y="2146300"/>
                    <a:pt x="2476500" y="2146300"/>
                  </a:cubicBezTo>
                  <a:cubicBezTo>
                    <a:pt x="2476500" y="2146300"/>
                    <a:pt x="2400300" y="2171700"/>
                    <a:pt x="2362200" y="2159000"/>
                  </a:cubicBezTo>
                  <a:cubicBezTo>
                    <a:pt x="2324100" y="2146300"/>
                    <a:pt x="2298700" y="2146300"/>
                    <a:pt x="2222500" y="2159000"/>
                  </a:cubicBezTo>
                  <a:cubicBezTo>
                    <a:pt x="2222500" y="2159000"/>
                    <a:pt x="2197100" y="2184400"/>
                    <a:pt x="2019300" y="2184400"/>
                  </a:cubicBezTo>
                  <a:cubicBezTo>
                    <a:pt x="2019300" y="2184400"/>
                    <a:pt x="1866900" y="2235200"/>
                    <a:pt x="1790700" y="2184400"/>
                  </a:cubicBezTo>
                  <a:cubicBezTo>
                    <a:pt x="1790700" y="2184400"/>
                    <a:pt x="1765300" y="2146300"/>
                    <a:pt x="1549400" y="2159000"/>
                  </a:cubicBezTo>
                  <a:cubicBezTo>
                    <a:pt x="1549400" y="2159000"/>
                    <a:pt x="1397000" y="2171700"/>
                    <a:pt x="1371600" y="2159000"/>
                  </a:cubicBezTo>
                  <a:lnTo>
                    <a:pt x="1066800" y="2197100"/>
                  </a:lnTo>
                  <a:cubicBezTo>
                    <a:pt x="1066800" y="2197100"/>
                    <a:pt x="723900" y="2184400"/>
                    <a:pt x="673100" y="2171700"/>
                  </a:cubicBezTo>
                  <a:cubicBezTo>
                    <a:pt x="622300" y="2159000"/>
                    <a:pt x="419100" y="2120900"/>
                    <a:pt x="393700" y="2146300"/>
                  </a:cubicBezTo>
                  <a:cubicBezTo>
                    <a:pt x="368300" y="2171700"/>
                    <a:pt x="215900" y="2171700"/>
                    <a:pt x="190500" y="2159000"/>
                  </a:cubicBezTo>
                  <a:cubicBezTo>
                    <a:pt x="165100" y="2146300"/>
                    <a:pt x="127000" y="2044700"/>
                    <a:pt x="114300" y="1993900"/>
                  </a:cubicBezTo>
                  <a:cubicBezTo>
                    <a:pt x="101600" y="1943100"/>
                    <a:pt x="101600" y="1803400"/>
                    <a:pt x="101600" y="1778000"/>
                  </a:cubicBezTo>
                  <a:cubicBezTo>
                    <a:pt x="101600" y="1752600"/>
                    <a:pt x="63500" y="1714500"/>
                    <a:pt x="63500" y="1714500"/>
                  </a:cubicBezTo>
                  <a:lnTo>
                    <a:pt x="88900" y="1562100"/>
                  </a:lnTo>
                  <a:cubicBezTo>
                    <a:pt x="88900" y="1562100"/>
                    <a:pt x="88900" y="1435100"/>
                    <a:pt x="63500" y="1397000"/>
                  </a:cubicBezTo>
                  <a:cubicBezTo>
                    <a:pt x="38100" y="1358900"/>
                    <a:pt x="63500" y="1206500"/>
                    <a:pt x="63500" y="1206500"/>
                  </a:cubicBezTo>
                  <a:cubicBezTo>
                    <a:pt x="63500" y="1206500"/>
                    <a:pt x="38100" y="1079500"/>
                    <a:pt x="50800" y="1041400"/>
                  </a:cubicBezTo>
                  <a:cubicBezTo>
                    <a:pt x="63500" y="1003300"/>
                    <a:pt x="76200" y="939800"/>
                    <a:pt x="76200" y="901700"/>
                  </a:cubicBezTo>
                  <a:cubicBezTo>
                    <a:pt x="76200" y="863600"/>
                    <a:pt x="50800" y="673100"/>
                    <a:pt x="50800" y="673100"/>
                  </a:cubicBezTo>
                  <a:lnTo>
                    <a:pt x="25400" y="571500"/>
                  </a:lnTo>
                  <a:cubicBezTo>
                    <a:pt x="25400" y="571500"/>
                    <a:pt x="0" y="508000"/>
                    <a:pt x="12700" y="393700"/>
                  </a:cubicBezTo>
                  <a:cubicBezTo>
                    <a:pt x="25400" y="279400"/>
                    <a:pt x="12700" y="279400"/>
                    <a:pt x="12700" y="279400"/>
                  </a:cubicBezTo>
                  <a:lnTo>
                    <a:pt x="215900" y="190500"/>
                  </a:lnTo>
                  <a:cubicBezTo>
                    <a:pt x="215900" y="190500"/>
                    <a:pt x="317500" y="76200"/>
                    <a:pt x="482600" y="76200"/>
                  </a:cubicBezTo>
                  <a:lnTo>
                    <a:pt x="609600" y="114300"/>
                  </a:lnTo>
                  <a:cubicBezTo>
                    <a:pt x="609600" y="114300"/>
                    <a:pt x="660400" y="139700"/>
                    <a:pt x="749300" y="127000"/>
                  </a:cubicBezTo>
                  <a:cubicBezTo>
                    <a:pt x="838200" y="114300"/>
                    <a:pt x="914400" y="88900"/>
                    <a:pt x="914400" y="88900"/>
                  </a:cubicBezTo>
                  <a:cubicBezTo>
                    <a:pt x="914400" y="88900"/>
                    <a:pt x="1003300" y="114300"/>
                    <a:pt x="1066800" y="88900"/>
                  </a:cubicBezTo>
                  <a:lnTo>
                    <a:pt x="1117600" y="76200"/>
                  </a:lnTo>
                  <a:lnTo>
                    <a:pt x="1143000" y="76200"/>
                  </a:lnTo>
                  <a:cubicBezTo>
                    <a:pt x="1143000" y="76200"/>
                    <a:pt x="1181100" y="50800"/>
                    <a:pt x="1206500" y="76200"/>
                  </a:cubicBezTo>
                  <a:cubicBezTo>
                    <a:pt x="1206500" y="76200"/>
                    <a:pt x="1231900" y="50800"/>
                    <a:pt x="1270000" y="63500"/>
                  </a:cubicBezTo>
                  <a:cubicBezTo>
                    <a:pt x="1270000" y="63500"/>
                    <a:pt x="1346200" y="38100"/>
                    <a:pt x="1346200" y="38100"/>
                  </a:cubicBezTo>
                  <a:cubicBezTo>
                    <a:pt x="1346200" y="38100"/>
                    <a:pt x="1435100" y="38100"/>
                    <a:pt x="1435100" y="38100"/>
                  </a:cubicBezTo>
                  <a:lnTo>
                    <a:pt x="1524000" y="63500"/>
                  </a:lnTo>
                  <a:lnTo>
                    <a:pt x="1765300" y="63500"/>
                  </a:lnTo>
                  <a:lnTo>
                    <a:pt x="1892300" y="50800"/>
                  </a:lnTo>
                  <a:lnTo>
                    <a:pt x="1943100" y="76200"/>
                  </a:lnTo>
                  <a:lnTo>
                    <a:pt x="2019300" y="50800"/>
                  </a:lnTo>
                  <a:lnTo>
                    <a:pt x="2171700" y="25400"/>
                  </a:lnTo>
                  <a:close/>
                </a:path>
              </a:pathLst>
            </a:custGeom>
            <a:blipFill>
              <a:blip r:embed="rId4"/>
              <a:stretch>
                <a:fillRect t="-309" b="-309"/>
              </a:stretch>
            </a:blipFill>
          </p:spPr>
          <p:txBody>
            <a:bodyPr/>
            <a:lstStyle/>
            <a:p>
              <a:endParaRPr lang="ru-RU"/>
            </a:p>
          </p:txBody>
        </p:sp>
        <p:sp>
          <p:nvSpPr>
            <p:cNvPr id="6" name="Freeform 6"/>
            <p:cNvSpPr/>
            <p:nvPr/>
          </p:nvSpPr>
          <p:spPr>
            <a:xfrm>
              <a:off x="0" y="0"/>
              <a:ext cx="3429000" cy="2374900"/>
            </a:xfrm>
            <a:custGeom>
              <a:avLst/>
              <a:gdLst/>
              <a:ahLst/>
              <a:cxnLst/>
              <a:rect l="l" t="t" r="r" b="b"/>
              <a:pathLst>
                <a:path w="3429000" h="2374900">
                  <a:moveTo>
                    <a:pt x="3429000" y="2374900"/>
                  </a:moveTo>
                  <a:lnTo>
                    <a:pt x="0" y="2374900"/>
                  </a:lnTo>
                  <a:lnTo>
                    <a:pt x="0" y="0"/>
                  </a:lnTo>
                  <a:lnTo>
                    <a:pt x="3429000" y="0"/>
                  </a:lnTo>
                  <a:lnTo>
                    <a:pt x="3429000" y="2374900"/>
                  </a:lnTo>
                  <a:close/>
                </a:path>
              </a:pathLst>
            </a:custGeom>
            <a:blipFill>
              <a:blip r:embed="rId5"/>
              <a:stretch>
                <a:fillRect l="-2902" t="-10996" r="-2492" b="-11124"/>
              </a:stretch>
            </a:blipFill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7" name="TextBox 7"/>
          <p:cNvSpPr txBox="1"/>
          <p:nvPr/>
        </p:nvSpPr>
        <p:spPr>
          <a:xfrm>
            <a:off x="3435648" y="2982130"/>
            <a:ext cx="14376102" cy="714016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712470" lvl="1" indent="-356235">
              <a:lnSpc>
                <a:spcPts val="3960"/>
              </a:lnSpc>
              <a:buFont typeface="Arial"/>
              <a:buChar char="•"/>
            </a:pPr>
            <a:r>
              <a:rPr lang="en-US" sz="3000" dirty="0" err="1">
                <a:solidFill>
                  <a:srgbClr val="141414"/>
                </a:solidFill>
                <a:latin typeface="Playfair Display Regular Roman"/>
              </a:rPr>
              <a:t>Фонетические</a:t>
            </a:r>
            <a:r>
              <a:rPr lang="en-US" sz="3000" dirty="0">
                <a:solidFill>
                  <a:srgbClr val="141414"/>
                </a:solidFill>
                <a:latin typeface="Playfair Display Regular Roman"/>
              </a:rPr>
              <a:t>:</a:t>
            </a:r>
          </a:p>
          <a:p>
            <a:pPr>
              <a:lnSpc>
                <a:spcPts val="3960"/>
              </a:lnSpc>
            </a:pPr>
            <a:r>
              <a:rPr lang="en-US" sz="3000" dirty="0">
                <a:solidFill>
                  <a:srgbClr val="141414"/>
                </a:solidFill>
                <a:latin typeface="Playfair Display Regular Roman"/>
              </a:rPr>
              <a:t>— </a:t>
            </a:r>
            <a:r>
              <a:rPr lang="en-US" sz="3000" dirty="0" err="1">
                <a:solidFill>
                  <a:srgbClr val="141414"/>
                </a:solidFill>
                <a:latin typeface="Playfair Display Regular Roman"/>
              </a:rPr>
              <a:t>неполнота</a:t>
            </a:r>
            <a:r>
              <a:rPr lang="en-US" sz="3000" dirty="0">
                <a:solidFill>
                  <a:srgbClr val="141414"/>
                </a:solidFill>
                <a:latin typeface="Playfair Display Regular Roman"/>
              </a:rPr>
              <a:t> </a:t>
            </a:r>
            <a:r>
              <a:rPr lang="en-US" sz="3000" dirty="0" err="1">
                <a:solidFill>
                  <a:srgbClr val="141414"/>
                </a:solidFill>
                <a:latin typeface="Playfair Display Regular Roman"/>
              </a:rPr>
              <a:t>стиля</a:t>
            </a:r>
            <a:r>
              <a:rPr lang="en-US" sz="3000" dirty="0">
                <a:solidFill>
                  <a:srgbClr val="141414"/>
                </a:solidFill>
                <a:latin typeface="Playfair Display Regular Roman"/>
              </a:rPr>
              <a:t> </a:t>
            </a:r>
            <a:r>
              <a:rPr lang="en-US" sz="3000" dirty="0" err="1">
                <a:solidFill>
                  <a:srgbClr val="141414"/>
                </a:solidFill>
                <a:latin typeface="Playfair Display Regular Roman"/>
              </a:rPr>
              <a:t>произношения</a:t>
            </a:r>
            <a:r>
              <a:rPr lang="en-US" sz="3000" dirty="0">
                <a:solidFill>
                  <a:srgbClr val="141414"/>
                </a:solidFill>
                <a:latin typeface="Playfair Display Regular Roman"/>
              </a:rPr>
              <a:t>, </a:t>
            </a:r>
            <a:r>
              <a:rPr lang="en-US" sz="3000" dirty="0" err="1">
                <a:solidFill>
                  <a:srgbClr val="141414"/>
                </a:solidFill>
                <a:latin typeface="Playfair Display Regular Roman"/>
              </a:rPr>
              <a:t>проявляющаяся</a:t>
            </a:r>
            <a:r>
              <a:rPr lang="en-US" sz="3000" dirty="0">
                <a:solidFill>
                  <a:srgbClr val="141414"/>
                </a:solidFill>
                <a:latin typeface="Playfair Display Regular Roman"/>
              </a:rPr>
              <a:t> </a:t>
            </a:r>
            <a:r>
              <a:rPr lang="en-US" sz="3000" dirty="0" err="1">
                <a:solidFill>
                  <a:srgbClr val="141414"/>
                </a:solidFill>
                <a:latin typeface="Playfair Display Regular Roman"/>
              </a:rPr>
              <a:t>в</a:t>
            </a:r>
            <a:r>
              <a:rPr lang="en-US" sz="3000" dirty="0">
                <a:solidFill>
                  <a:srgbClr val="141414"/>
                </a:solidFill>
                <a:latin typeface="Playfair Display Regular Roman"/>
              </a:rPr>
              <a:t>:</a:t>
            </a:r>
          </a:p>
          <a:p>
            <a:pPr>
              <a:lnSpc>
                <a:spcPts val="3960"/>
              </a:lnSpc>
            </a:pPr>
            <a:r>
              <a:rPr lang="en-US" sz="3000" dirty="0" err="1">
                <a:solidFill>
                  <a:srgbClr val="141414"/>
                </a:solidFill>
                <a:latin typeface="Playfair Display Regular Roman"/>
              </a:rPr>
              <a:t>а</a:t>
            </a:r>
            <a:r>
              <a:rPr lang="en-US" sz="3000" dirty="0">
                <a:solidFill>
                  <a:srgbClr val="141414"/>
                </a:solidFill>
                <a:latin typeface="Playfair Display Regular Roman"/>
              </a:rPr>
              <a:t>) </a:t>
            </a:r>
            <a:r>
              <a:rPr lang="en-US" sz="3000" dirty="0" err="1">
                <a:solidFill>
                  <a:srgbClr val="141414"/>
                </a:solidFill>
                <a:latin typeface="Playfair Display Regular Roman"/>
              </a:rPr>
              <a:t>редукции</a:t>
            </a:r>
            <a:r>
              <a:rPr lang="en-US" sz="3000" dirty="0">
                <a:solidFill>
                  <a:srgbClr val="141414"/>
                </a:solidFill>
                <a:latin typeface="Playfair Display Regular Roman"/>
              </a:rPr>
              <a:t> </a:t>
            </a:r>
            <a:r>
              <a:rPr lang="en-US" sz="3000" dirty="0" err="1">
                <a:solidFill>
                  <a:srgbClr val="141414"/>
                </a:solidFill>
                <a:latin typeface="Playfair Display Regular Roman"/>
              </a:rPr>
              <a:t>слогов</a:t>
            </a:r>
            <a:r>
              <a:rPr lang="en-US" sz="3000" dirty="0">
                <a:solidFill>
                  <a:srgbClr val="141414"/>
                </a:solidFill>
                <a:latin typeface="Playfair Display Regular Roman"/>
              </a:rPr>
              <a:t> (</a:t>
            </a:r>
            <a:r>
              <a:rPr lang="en-US" sz="3000" dirty="0" err="1">
                <a:solidFill>
                  <a:srgbClr val="141414"/>
                </a:solidFill>
                <a:latin typeface="Playfair Display Bold"/>
              </a:rPr>
              <a:t>грит</a:t>
            </a:r>
            <a:r>
              <a:rPr lang="en-US" sz="3000" dirty="0">
                <a:solidFill>
                  <a:srgbClr val="141414"/>
                </a:solidFill>
                <a:latin typeface="Playfair Display Bold"/>
              </a:rPr>
              <a:t>, </a:t>
            </a:r>
            <a:r>
              <a:rPr lang="en-US" sz="3000" dirty="0" err="1">
                <a:solidFill>
                  <a:srgbClr val="141414"/>
                </a:solidFill>
                <a:latin typeface="Playfair Display Bold"/>
              </a:rPr>
              <a:t>грю</a:t>
            </a:r>
            <a:r>
              <a:rPr lang="en-US" sz="3000" dirty="0">
                <a:solidFill>
                  <a:srgbClr val="141414"/>
                </a:solidFill>
                <a:latin typeface="Playfair Display Regular Roman"/>
              </a:rPr>
              <a:t>);</a:t>
            </a:r>
          </a:p>
          <a:p>
            <a:pPr>
              <a:lnSpc>
                <a:spcPts val="3960"/>
              </a:lnSpc>
            </a:pPr>
            <a:r>
              <a:rPr lang="en-US" sz="3000" dirty="0" err="1">
                <a:solidFill>
                  <a:srgbClr val="141414"/>
                </a:solidFill>
                <a:latin typeface="Playfair Display Regular Roman"/>
              </a:rPr>
              <a:t>б</a:t>
            </a:r>
            <a:r>
              <a:rPr lang="en-US" sz="3000" dirty="0">
                <a:solidFill>
                  <a:srgbClr val="141414"/>
                </a:solidFill>
                <a:latin typeface="Playfair Display Regular Roman"/>
              </a:rPr>
              <a:t>) </a:t>
            </a:r>
            <a:r>
              <a:rPr lang="en-US" sz="3000" dirty="0" err="1">
                <a:solidFill>
                  <a:srgbClr val="141414"/>
                </a:solidFill>
                <a:latin typeface="Playfair Display Regular Roman"/>
              </a:rPr>
              <a:t>ослабление</a:t>
            </a:r>
            <a:r>
              <a:rPr lang="en-US" sz="3000" dirty="0">
                <a:solidFill>
                  <a:srgbClr val="141414"/>
                </a:solidFill>
                <a:latin typeface="Playfair Display Regular Roman"/>
              </a:rPr>
              <a:t> </a:t>
            </a:r>
            <a:r>
              <a:rPr lang="en-US" sz="3000" dirty="0" err="1">
                <a:solidFill>
                  <a:srgbClr val="141414"/>
                </a:solidFill>
                <a:latin typeface="Playfair Display Regular Roman"/>
              </a:rPr>
              <a:t>заударной</a:t>
            </a:r>
            <a:r>
              <a:rPr lang="en-US" sz="3000" dirty="0">
                <a:solidFill>
                  <a:srgbClr val="141414"/>
                </a:solidFill>
                <a:latin typeface="Playfair Display Regular Roman"/>
              </a:rPr>
              <a:t> </a:t>
            </a:r>
            <a:r>
              <a:rPr lang="en-US" sz="3000" dirty="0" err="1">
                <a:solidFill>
                  <a:srgbClr val="141414"/>
                </a:solidFill>
                <a:latin typeface="Playfair Display Regular Roman"/>
              </a:rPr>
              <a:t>части</a:t>
            </a:r>
            <a:r>
              <a:rPr lang="en-US" sz="3000" dirty="0">
                <a:solidFill>
                  <a:srgbClr val="141414"/>
                </a:solidFill>
                <a:latin typeface="Playfair Display Regular Roman"/>
              </a:rPr>
              <a:t> </a:t>
            </a:r>
            <a:r>
              <a:rPr lang="en-US" sz="3000" dirty="0" err="1">
                <a:solidFill>
                  <a:srgbClr val="141414"/>
                </a:solidFill>
                <a:latin typeface="Playfair Display Regular Roman"/>
              </a:rPr>
              <a:t>слова</a:t>
            </a:r>
            <a:r>
              <a:rPr lang="en-US" sz="3000" dirty="0">
                <a:solidFill>
                  <a:srgbClr val="141414"/>
                </a:solidFill>
                <a:latin typeface="Playfair Display Regular Roman"/>
              </a:rPr>
              <a:t> (</a:t>
            </a:r>
            <a:r>
              <a:rPr lang="en-US" sz="3000" dirty="0" err="1">
                <a:solidFill>
                  <a:srgbClr val="141414"/>
                </a:solidFill>
                <a:latin typeface="Playfair Display Bold"/>
              </a:rPr>
              <a:t>подожд</a:t>
            </a:r>
            <a:r>
              <a:rPr lang="en-US" sz="3000" dirty="0">
                <a:solidFill>
                  <a:srgbClr val="141414"/>
                </a:solidFill>
                <a:latin typeface="Playfair Display Regular Roman"/>
              </a:rPr>
              <a:t> </a:t>
            </a:r>
            <a:r>
              <a:rPr lang="en-US" sz="3000" dirty="0" err="1">
                <a:solidFill>
                  <a:srgbClr val="141414"/>
                </a:solidFill>
                <a:latin typeface="Playfair Display Regular Roman"/>
              </a:rPr>
              <a:t>вместо</a:t>
            </a:r>
            <a:r>
              <a:rPr lang="en-US" sz="3000" dirty="0">
                <a:solidFill>
                  <a:srgbClr val="141414"/>
                </a:solidFill>
                <a:latin typeface="Playfair Display Regular Roman"/>
              </a:rPr>
              <a:t> </a:t>
            </a:r>
            <a:r>
              <a:rPr lang="en-US" sz="3000" dirty="0" err="1">
                <a:solidFill>
                  <a:srgbClr val="141414"/>
                </a:solidFill>
                <a:latin typeface="Playfair Display Regular Roman"/>
              </a:rPr>
              <a:t>подожди</a:t>
            </a:r>
            <a:r>
              <a:rPr lang="en-US" sz="3000" dirty="0">
                <a:solidFill>
                  <a:srgbClr val="141414"/>
                </a:solidFill>
                <a:latin typeface="Playfair Display Regular Roman"/>
              </a:rPr>
              <a:t>; </a:t>
            </a:r>
            <a:r>
              <a:rPr lang="en-US" sz="3000" dirty="0" err="1">
                <a:solidFill>
                  <a:srgbClr val="141414"/>
                </a:solidFill>
                <a:latin typeface="Playfair Display Regular Roman"/>
              </a:rPr>
              <a:t>Проблема</a:t>
            </a:r>
            <a:r>
              <a:rPr lang="en-US" sz="3000" dirty="0">
                <a:solidFill>
                  <a:srgbClr val="141414"/>
                </a:solidFill>
                <a:latin typeface="Playfair Display Regular Roman"/>
              </a:rPr>
              <a:t>, </a:t>
            </a:r>
            <a:r>
              <a:rPr lang="en-US" sz="3000" dirty="0" err="1">
                <a:solidFill>
                  <a:srgbClr val="141414"/>
                </a:solidFill>
                <a:latin typeface="Playfair Display Regular Roman"/>
              </a:rPr>
              <a:t>которая</a:t>
            </a:r>
            <a:r>
              <a:rPr lang="en-US" sz="3000" dirty="0">
                <a:solidFill>
                  <a:srgbClr val="141414"/>
                </a:solidFill>
                <a:latin typeface="Playfair Display Regular Roman"/>
              </a:rPr>
              <a:t> </a:t>
            </a:r>
            <a:r>
              <a:rPr lang="en-US" sz="3000" dirty="0" err="1">
                <a:solidFill>
                  <a:srgbClr val="141414"/>
                </a:solidFill>
                <a:latin typeface="Playfair Display Regular Roman"/>
              </a:rPr>
              <a:t>не</a:t>
            </a:r>
            <a:r>
              <a:rPr lang="en-US" sz="3000" dirty="0">
                <a:solidFill>
                  <a:srgbClr val="141414"/>
                </a:solidFill>
                <a:latin typeface="Playfair Display Regular Roman"/>
              </a:rPr>
              <a:t> </a:t>
            </a:r>
            <a:r>
              <a:rPr lang="en-US" sz="3000" dirty="0" err="1">
                <a:solidFill>
                  <a:srgbClr val="141414"/>
                </a:solidFill>
                <a:latin typeface="Playfair Display Regular Roman"/>
              </a:rPr>
              <a:t>могла</a:t>
            </a:r>
            <a:r>
              <a:rPr lang="en-US" sz="3000" dirty="0">
                <a:solidFill>
                  <a:srgbClr val="141414"/>
                </a:solidFill>
                <a:latin typeface="Playfair Display Regular Roman"/>
              </a:rPr>
              <a:t> </a:t>
            </a:r>
            <a:r>
              <a:rPr lang="en-US" sz="3000" dirty="0" err="1">
                <a:solidFill>
                  <a:srgbClr val="141414"/>
                </a:solidFill>
                <a:latin typeface="Playfair Display Bold"/>
              </a:rPr>
              <a:t>решить</a:t>
            </a:r>
            <a:r>
              <a:rPr lang="en-US" sz="3000" dirty="0">
                <a:solidFill>
                  <a:srgbClr val="141414"/>
                </a:solidFill>
                <a:latin typeface="Playfair Display Regular Roman"/>
              </a:rPr>
              <a:t> (</a:t>
            </a:r>
            <a:r>
              <a:rPr lang="en-US" sz="3000" dirty="0" err="1">
                <a:solidFill>
                  <a:srgbClr val="141414"/>
                </a:solidFill>
                <a:latin typeface="Playfair Display Regular Roman"/>
              </a:rPr>
              <a:t>вместо</a:t>
            </a:r>
            <a:r>
              <a:rPr lang="en-US" sz="3000" dirty="0">
                <a:solidFill>
                  <a:srgbClr val="141414"/>
                </a:solidFill>
                <a:latin typeface="Playfair Display Regular Roman"/>
              </a:rPr>
              <a:t> </a:t>
            </a:r>
            <a:r>
              <a:rPr lang="en-US" sz="3000" dirty="0" err="1">
                <a:solidFill>
                  <a:srgbClr val="141414"/>
                </a:solidFill>
                <a:latin typeface="Playfair Display Regular Roman"/>
              </a:rPr>
              <a:t>решиться</a:t>
            </a:r>
            <a:r>
              <a:rPr lang="en-US" sz="3000" dirty="0">
                <a:solidFill>
                  <a:srgbClr val="141414"/>
                </a:solidFill>
                <a:latin typeface="Playfair Display Regular Roman"/>
              </a:rPr>
              <a:t>));</a:t>
            </a:r>
          </a:p>
          <a:p>
            <a:pPr>
              <a:lnSpc>
                <a:spcPts val="3960"/>
              </a:lnSpc>
            </a:pPr>
            <a:r>
              <a:rPr lang="en-US" sz="3000" dirty="0">
                <a:solidFill>
                  <a:srgbClr val="141414"/>
                </a:solidFill>
                <a:latin typeface="Playfair Display Regular Roman"/>
              </a:rPr>
              <a:t>— </a:t>
            </a:r>
            <a:r>
              <a:rPr lang="en-US" sz="3000" dirty="0" err="1">
                <a:solidFill>
                  <a:srgbClr val="141414"/>
                </a:solidFill>
                <a:latin typeface="Playfair Display Regular Roman"/>
              </a:rPr>
              <a:t>преобладает</a:t>
            </a:r>
            <a:r>
              <a:rPr lang="en-US" sz="3000" dirty="0">
                <a:solidFill>
                  <a:srgbClr val="141414"/>
                </a:solidFill>
                <a:latin typeface="Playfair Display Regular Roman"/>
              </a:rPr>
              <a:t> </a:t>
            </a:r>
            <a:r>
              <a:rPr lang="en-US" sz="3000" dirty="0" err="1">
                <a:solidFill>
                  <a:srgbClr val="141414"/>
                </a:solidFill>
                <a:latin typeface="Playfair Display Regular Roman"/>
              </a:rPr>
              <a:t>интонация</a:t>
            </a:r>
            <a:r>
              <a:rPr lang="en-US" sz="3000" dirty="0">
                <a:solidFill>
                  <a:srgbClr val="141414"/>
                </a:solidFill>
                <a:latin typeface="Playfair Display Regular Roman"/>
              </a:rPr>
              <a:t> </a:t>
            </a:r>
            <a:r>
              <a:rPr lang="en-US" sz="3000" dirty="0" err="1">
                <a:solidFill>
                  <a:srgbClr val="141414"/>
                </a:solidFill>
                <a:latin typeface="Playfair Display Regular Roman"/>
              </a:rPr>
              <a:t>незаконченного</a:t>
            </a:r>
            <a:r>
              <a:rPr lang="en-US" sz="3000" dirty="0">
                <a:solidFill>
                  <a:srgbClr val="141414"/>
                </a:solidFill>
                <a:latin typeface="Playfair Display Regular Roman"/>
              </a:rPr>
              <a:t> </a:t>
            </a:r>
            <a:r>
              <a:rPr lang="en-US" sz="3000" dirty="0" err="1">
                <a:solidFill>
                  <a:srgbClr val="141414"/>
                </a:solidFill>
                <a:latin typeface="Playfair Display Regular Roman"/>
              </a:rPr>
              <a:t>высказывания</a:t>
            </a:r>
            <a:r>
              <a:rPr lang="en-US" sz="3000" dirty="0">
                <a:solidFill>
                  <a:srgbClr val="141414"/>
                </a:solidFill>
                <a:latin typeface="Playfair Display Regular Roman"/>
              </a:rPr>
              <a:t>;</a:t>
            </a:r>
          </a:p>
          <a:p>
            <a:pPr>
              <a:lnSpc>
                <a:spcPts val="3960"/>
              </a:lnSpc>
            </a:pPr>
            <a:r>
              <a:rPr lang="en-US" sz="3000" dirty="0">
                <a:solidFill>
                  <a:srgbClr val="141414"/>
                </a:solidFill>
                <a:latin typeface="Playfair Display Regular Roman"/>
              </a:rPr>
              <a:t>— </a:t>
            </a:r>
            <a:r>
              <a:rPr lang="en-US" sz="3000" dirty="0" err="1">
                <a:solidFill>
                  <a:srgbClr val="141414"/>
                </a:solidFill>
                <a:latin typeface="Playfair Display Regular Roman"/>
              </a:rPr>
              <a:t>темповую</a:t>
            </a:r>
            <a:r>
              <a:rPr lang="en-US" sz="3000" dirty="0">
                <a:solidFill>
                  <a:srgbClr val="141414"/>
                </a:solidFill>
                <a:latin typeface="Playfair Display Regular Roman"/>
              </a:rPr>
              <a:t> </a:t>
            </a:r>
            <a:r>
              <a:rPr lang="en-US" sz="3000" dirty="0" err="1">
                <a:solidFill>
                  <a:srgbClr val="141414"/>
                </a:solidFill>
                <a:latin typeface="Playfair Display Regular Roman"/>
              </a:rPr>
              <a:t>неоднородность</a:t>
            </a:r>
            <a:r>
              <a:rPr lang="en-US" sz="3000" dirty="0">
                <a:solidFill>
                  <a:srgbClr val="141414"/>
                </a:solidFill>
                <a:latin typeface="Playfair Display Regular Roman"/>
              </a:rPr>
              <a:t> </a:t>
            </a:r>
            <a:r>
              <a:rPr lang="en-US" sz="3000" dirty="0" err="1">
                <a:solidFill>
                  <a:srgbClr val="141414"/>
                </a:solidFill>
                <a:latin typeface="Playfair Display Regular Roman"/>
              </a:rPr>
              <a:t>создаёт</a:t>
            </a:r>
            <a:r>
              <a:rPr lang="en-US" sz="3000" dirty="0">
                <a:solidFill>
                  <a:srgbClr val="141414"/>
                </a:solidFill>
                <a:latin typeface="Playfair Display Regular Roman"/>
              </a:rPr>
              <a:t> </a:t>
            </a:r>
            <a:r>
              <a:rPr lang="en-US" sz="3000" dirty="0" err="1">
                <a:solidFill>
                  <a:srgbClr val="141414"/>
                </a:solidFill>
                <a:latin typeface="Playfair Display Regular Roman"/>
              </a:rPr>
              <a:t>большое</a:t>
            </a:r>
            <a:r>
              <a:rPr lang="en-US" sz="3000" dirty="0">
                <a:solidFill>
                  <a:srgbClr val="141414"/>
                </a:solidFill>
                <a:latin typeface="Playfair Display Regular Roman"/>
              </a:rPr>
              <a:t> </a:t>
            </a:r>
            <a:r>
              <a:rPr lang="en-US" sz="3000" dirty="0" err="1">
                <a:solidFill>
                  <a:srgbClr val="141414"/>
                </a:solidFill>
                <a:latin typeface="Playfair Display Regular Roman"/>
              </a:rPr>
              <a:t>количество</a:t>
            </a:r>
            <a:r>
              <a:rPr lang="en-US" sz="3000" dirty="0">
                <a:solidFill>
                  <a:srgbClr val="141414"/>
                </a:solidFill>
                <a:latin typeface="Playfair Display Regular Roman"/>
              </a:rPr>
              <a:t> </a:t>
            </a:r>
            <a:r>
              <a:rPr lang="en-US" sz="3000" dirty="0" err="1">
                <a:solidFill>
                  <a:srgbClr val="141414"/>
                </a:solidFill>
                <a:latin typeface="Playfair Display Regular Roman"/>
              </a:rPr>
              <a:t>хезитационных</a:t>
            </a:r>
            <a:r>
              <a:rPr lang="en-US" sz="3000" dirty="0">
                <a:solidFill>
                  <a:srgbClr val="141414"/>
                </a:solidFill>
                <a:latin typeface="Playfair Display Regular Roman"/>
              </a:rPr>
              <a:t> </a:t>
            </a:r>
            <a:r>
              <a:rPr lang="en-US" sz="3000" dirty="0" err="1">
                <a:solidFill>
                  <a:srgbClr val="141414"/>
                </a:solidFill>
                <a:latin typeface="Playfair Display Regular Roman"/>
              </a:rPr>
              <a:t>пауз</a:t>
            </a:r>
            <a:r>
              <a:rPr lang="en-US" sz="3000" dirty="0">
                <a:solidFill>
                  <a:srgbClr val="141414"/>
                </a:solidFill>
                <a:latin typeface="Playfair Display Regular Roman"/>
              </a:rPr>
              <a:t> </a:t>
            </a:r>
            <a:r>
              <a:rPr lang="en-US" sz="3000" dirty="0" err="1">
                <a:solidFill>
                  <a:srgbClr val="141414"/>
                </a:solidFill>
                <a:latin typeface="Playfair Display Regular Roman"/>
              </a:rPr>
              <a:t>с</a:t>
            </a:r>
            <a:r>
              <a:rPr lang="en-US" sz="3000" dirty="0">
                <a:solidFill>
                  <a:srgbClr val="141414"/>
                </a:solidFill>
                <a:latin typeface="Playfair Display Regular Roman"/>
              </a:rPr>
              <a:t> </a:t>
            </a:r>
            <a:r>
              <a:rPr lang="en-US" sz="3000" dirty="0" err="1">
                <a:solidFill>
                  <a:srgbClr val="141414"/>
                </a:solidFill>
                <a:latin typeface="Playfair Display Regular Roman"/>
              </a:rPr>
              <a:t>разной</a:t>
            </a:r>
            <a:r>
              <a:rPr lang="en-US" sz="3000" dirty="0">
                <a:solidFill>
                  <a:srgbClr val="141414"/>
                </a:solidFill>
                <a:latin typeface="Playfair Display Regular Roman"/>
              </a:rPr>
              <a:t> </a:t>
            </a:r>
            <a:r>
              <a:rPr lang="en-US" sz="3000" dirty="0" err="1">
                <a:solidFill>
                  <a:srgbClr val="141414"/>
                </a:solidFill>
                <a:latin typeface="Playfair Display Regular Roman"/>
              </a:rPr>
              <a:t>длительностью</a:t>
            </a:r>
            <a:r>
              <a:rPr lang="en-US" sz="3000" dirty="0">
                <a:solidFill>
                  <a:srgbClr val="141414"/>
                </a:solidFill>
                <a:latin typeface="Playfair Display Regular Roman"/>
              </a:rPr>
              <a:t>, </a:t>
            </a:r>
            <a:r>
              <a:rPr lang="en-US" sz="3000" dirty="0" err="1">
                <a:solidFill>
                  <a:srgbClr val="141414"/>
                </a:solidFill>
                <a:latin typeface="Playfair Display Regular Roman"/>
              </a:rPr>
              <a:t>наблюдается</a:t>
            </a:r>
            <a:r>
              <a:rPr lang="en-US" sz="3000" dirty="0">
                <a:solidFill>
                  <a:srgbClr val="141414"/>
                </a:solidFill>
                <a:latin typeface="Playfair Display Regular Roman"/>
              </a:rPr>
              <a:t> </a:t>
            </a:r>
            <a:r>
              <a:rPr lang="en-US" sz="3000" dirty="0" err="1">
                <a:solidFill>
                  <a:srgbClr val="141414"/>
                </a:solidFill>
                <a:latin typeface="Playfair Display Regular Roman"/>
              </a:rPr>
              <a:t>значительное</a:t>
            </a:r>
            <a:r>
              <a:rPr lang="en-US" sz="3000" dirty="0">
                <a:solidFill>
                  <a:srgbClr val="141414"/>
                </a:solidFill>
                <a:latin typeface="Playfair Display Regular Roman"/>
              </a:rPr>
              <a:t> </a:t>
            </a:r>
            <a:r>
              <a:rPr lang="en-US" sz="3000" dirty="0" err="1">
                <a:solidFill>
                  <a:srgbClr val="141414"/>
                </a:solidFill>
                <a:latin typeface="Playfair Display Regular Roman"/>
              </a:rPr>
              <a:t>число</a:t>
            </a:r>
            <a:r>
              <a:rPr lang="en-US" sz="3000" dirty="0">
                <a:solidFill>
                  <a:srgbClr val="141414"/>
                </a:solidFill>
                <a:latin typeface="Playfair Display Regular Roman"/>
              </a:rPr>
              <a:t> </a:t>
            </a:r>
            <a:r>
              <a:rPr lang="en-US" sz="3000" dirty="0" err="1">
                <a:solidFill>
                  <a:srgbClr val="141414"/>
                </a:solidFill>
                <a:latin typeface="Playfair Display Regular Roman"/>
              </a:rPr>
              <a:t>заполненных</a:t>
            </a:r>
            <a:r>
              <a:rPr lang="en-US" sz="3000" dirty="0">
                <a:solidFill>
                  <a:srgbClr val="141414"/>
                </a:solidFill>
                <a:latin typeface="Playfair Display Regular Roman"/>
              </a:rPr>
              <a:t> </a:t>
            </a:r>
            <a:r>
              <a:rPr lang="en-US" sz="3000" dirty="0" err="1">
                <a:solidFill>
                  <a:srgbClr val="141414"/>
                </a:solidFill>
                <a:latin typeface="Playfair Display Regular Roman"/>
              </a:rPr>
              <a:t>пауз</a:t>
            </a:r>
            <a:r>
              <a:rPr lang="en-US" sz="3000" dirty="0">
                <a:solidFill>
                  <a:srgbClr val="141414"/>
                </a:solidFill>
                <a:latin typeface="Playfair Display Regular Roman"/>
              </a:rPr>
              <a:t> </a:t>
            </a:r>
            <a:r>
              <a:rPr lang="en-US" sz="3000" dirty="0" err="1">
                <a:solidFill>
                  <a:srgbClr val="141414"/>
                </a:solidFill>
                <a:latin typeface="Playfair Display Regular Roman"/>
              </a:rPr>
              <a:t>гласными</a:t>
            </a:r>
            <a:r>
              <a:rPr lang="en-US" sz="3000" dirty="0">
                <a:solidFill>
                  <a:srgbClr val="141414"/>
                </a:solidFill>
                <a:latin typeface="Playfair Display Regular Roman"/>
              </a:rPr>
              <a:t> </a:t>
            </a:r>
            <a:r>
              <a:rPr lang="en-US" sz="3000" dirty="0" err="1">
                <a:solidFill>
                  <a:srgbClr val="141414"/>
                </a:solidFill>
                <a:latin typeface="Playfair Display Regular Roman"/>
              </a:rPr>
              <a:t>и</a:t>
            </a:r>
            <a:r>
              <a:rPr lang="en-US" sz="3000" dirty="0">
                <a:solidFill>
                  <a:srgbClr val="141414"/>
                </a:solidFill>
                <a:latin typeface="Playfair Display Regular Roman"/>
              </a:rPr>
              <a:t> </a:t>
            </a:r>
            <a:r>
              <a:rPr lang="en-US" sz="3000" dirty="0" err="1">
                <a:solidFill>
                  <a:srgbClr val="141414"/>
                </a:solidFill>
                <a:latin typeface="Playfair Display Regular Roman"/>
              </a:rPr>
              <a:t>согласными</a:t>
            </a:r>
            <a:r>
              <a:rPr lang="en-US" sz="3000" dirty="0">
                <a:solidFill>
                  <a:srgbClr val="141414"/>
                </a:solidFill>
                <a:latin typeface="Playfair Display Regular Roman"/>
              </a:rPr>
              <a:t> (</a:t>
            </a:r>
            <a:r>
              <a:rPr lang="en-US" sz="3000" dirty="0" err="1">
                <a:solidFill>
                  <a:srgbClr val="141414"/>
                </a:solidFill>
                <a:latin typeface="Playfair Display Regular Roman"/>
              </a:rPr>
              <a:t>Ну</a:t>
            </a:r>
            <a:r>
              <a:rPr lang="en-US" sz="3000" dirty="0">
                <a:solidFill>
                  <a:srgbClr val="141414"/>
                </a:solidFill>
                <a:latin typeface="Playfair Display Regular Roman"/>
              </a:rPr>
              <a:t>, </a:t>
            </a:r>
            <a:r>
              <a:rPr lang="en-US" sz="3000" dirty="0" err="1">
                <a:solidFill>
                  <a:srgbClr val="141414"/>
                </a:solidFill>
                <a:latin typeface="Playfair Display Regular Roman"/>
              </a:rPr>
              <a:t>короче</a:t>
            </a:r>
            <a:r>
              <a:rPr lang="en-US" sz="3000" dirty="0">
                <a:solidFill>
                  <a:srgbClr val="141414"/>
                </a:solidFill>
                <a:latin typeface="Playfair Display Regular Roman"/>
              </a:rPr>
              <a:t>, </a:t>
            </a:r>
            <a:r>
              <a:rPr lang="en-US" sz="3000" dirty="0" err="1">
                <a:solidFill>
                  <a:srgbClr val="141414"/>
                </a:solidFill>
                <a:latin typeface="Playfair Display Regular Roman"/>
              </a:rPr>
              <a:t>вот</a:t>
            </a:r>
            <a:r>
              <a:rPr lang="en-US" sz="3000" dirty="0">
                <a:solidFill>
                  <a:srgbClr val="141414"/>
                </a:solidFill>
                <a:latin typeface="Playfair Display Regular Roman"/>
              </a:rPr>
              <a:t> </a:t>
            </a:r>
            <a:r>
              <a:rPr lang="en-US" sz="3000" dirty="0" err="1">
                <a:solidFill>
                  <a:srgbClr val="141414"/>
                </a:solidFill>
                <a:latin typeface="Playfair Display Bold"/>
              </a:rPr>
              <a:t>эээ</a:t>
            </a:r>
            <a:r>
              <a:rPr lang="en-US" sz="3000" dirty="0">
                <a:solidFill>
                  <a:srgbClr val="141414"/>
                </a:solidFill>
                <a:latin typeface="Playfair Display Regular Roman"/>
              </a:rPr>
              <a:t>..; </a:t>
            </a:r>
            <a:r>
              <a:rPr lang="en-US" sz="3000" dirty="0" err="1">
                <a:solidFill>
                  <a:srgbClr val="141414"/>
                </a:solidFill>
                <a:latin typeface="Playfair Display Regular Roman"/>
              </a:rPr>
              <a:t>Он</a:t>
            </a:r>
            <a:r>
              <a:rPr lang="en-US" sz="3000" dirty="0">
                <a:solidFill>
                  <a:srgbClr val="141414"/>
                </a:solidFill>
                <a:latin typeface="Playfair Display Regular Roman"/>
              </a:rPr>
              <a:t> </a:t>
            </a:r>
            <a:r>
              <a:rPr lang="en-US" sz="3000" dirty="0" err="1">
                <a:solidFill>
                  <a:srgbClr val="141414"/>
                </a:solidFill>
                <a:latin typeface="Playfair Display Regular Roman"/>
              </a:rPr>
              <a:t>мне</a:t>
            </a:r>
            <a:r>
              <a:rPr lang="en-US" sz="3000" dirty="0">
                <a:solidFill>
                  <a:srgbClr val="141414"/>
                </a:solidFill>
                <a:latin typeface="Playfair Display Regular Roman"/>
              </a:rPr>
              <a:t> </a:t>
            </a:r>
            <a:r>
              <a:rPr lang="en-US" sz="3000" dirty="0" err="1">
                <a:solidFill>
                  <a:srgbClr val="141414"/>
                </a:solidFill>
                <a:latin typeface="Playfair Display Regular Roman"/>
              </a:rPr>
              <a:t>сказал</a:t>
            </a:r>
            <a:r>
              <a:rPr lang="en-US" sz="3000" dirty="0">
                <a:solidFill>
                  <a:srgbClr val="141414"/>
                </a:solidFill>
                <a:latin typeface="Playfair Display Regular Roman"/>
              </a:rPr>
              <a:t> </a:t>
            </a:r>
            <a:r>
              <a:rPr lang="en-US" sz="3000" dirty="0" err="1">
                <a:solidFill>
                  <a:srgbClr val="141414"/>
                </a:solidFill>
                <a:latin typeface="Playfair Display Regular Roman"/>
              </a:rPr>
              <a:t>три</a:t>
            </a:r>
            <a:r>
              <a:rPr lang="en-US" sz="3000" dirty="0">
                <a:solidFill>
                  <a:srgbClr val="141414"/>
                </a:solidFill>
                <a:latin typeface="Playfair Display Regular Roman"/>
              </a:rPr>
              <a:t> </a:t>
            </a:r>
            <a:r>
              <a:rPr lang="en-US" sz="3000" dirty="0" err="1">
                <a:solidFill>
                  <a:srgbClr val="141414"/>
                </a:solidFill>
                <a:latin typeface="Playfair Display Regular Roman"/>
              </a:rPr>
              <a:t>вещи</a:t>
            </a:r>
            <a:r>
              <a:rPr lang="en-US" sz="3000" dirty="0">
                <a:solidFill>
                  <a:srgbClr val="141414"/>
                </a:solidFill>
                <a:latin typeface="Playfair Display Regular Roman"/>
              </a:rPr>
              <a:t>, </a:t>
            </a:r>
          </a:p>
          <a:p>
            <a:pPr>
              <a:lnSpc>
                <a:spcPts val="3960"/>
              </a:lnSpc>
            </a:pPr>
            <a:r>
              <a:rPr lang="en-US" sz="3000" dirty="0" err="1">
                <a:solidFill>
                  <a:srgbClr val="141414"/>
                </a:solidFill>
                <a:latin typeface="Playfair Display Bold"/>
              </a:rPr>
              <a:t>Ааа</a:t>
            </a:r>
            <a:r>
              <a:rPr lang="en-US" sz="3000" dirty="0">
                <a:solidFill>
                  <a:srgbClr val="141414"/>
                </a:solidFill>
                <a:latin typeface="Playfair Display Regular Roman"/>
              </a:rPr>
              <a:t>... </a:t>
            </a:r>
            <a:r>
              <a:rPr lang="en-US" sz="3000" dirty="0" err="1">
                <a:solidFill>
                  <a:srgbClr val="141414"/>
                </a:solidFill>
                <a:latin typeface="Playfair Display Bold"/>
              </a:rPr>
              <a:t>Ммм</a:t>
            </a:r>
            <a:r>
              <a:rPr lang="en-US" sz="3000" dirty="0">
                <a:solidFill>
                  <a:srgbClr val="141414"/>
                </a:solidFill>
                <a:latin typeface="Playfair Display Regular Roman"/>
              </a:rPr>
              <a:t>...; </a:t>
            </a:r>
            <a:r>
              <a:rPr lang="en-US" sz="3000" dirty="0" err="1">
                <a:solidFill>
                  <a:srgbClr val="141414"/>
                </a:solidFill>
                <a:latin typeface="Playfair Display Regular Roman"/>
              </a:rPr>
              <a:t>Единственный</a:t>
            </a:r>
            <a:r>
              <a:rPr lang="en-US" sz="3000" dirty="0">
                <a:solidFill>
                  <a:srgbClr val="141414"/>
                </a:solidFill>
                <a:latin typeface="Playfair Display Regular Roman"/>
              </a:rPr>
              <a:t> </a:t>
            </a:r>
            <a:r>
              <a:rPr lang="en-US" sz="3000" dirty="0" err="1">
                <a:solidFill>
                  <a:srgbClr val="141414"/>
                </a:solidFill>
                <a:latin typeface="Playfair Display Regular Roman"/>
              </a:rPr>
              <a:t>полувыходной</a:t>
            </a:r>
            <a:r>
              <a:rPr lang="en-US" sz="3000" dirty="0">
                <a:solidFill>
                  <a:srgbClr val="141414"/>
                </a:solidFill>
                <a:latin typeface="Playfair Display Regular Roman"/>
              </a:rPr>
              <a:t>, </a:t>
            </a:r>
            <a:r>
              <a:rPr lang="en-US" sz="3000" dirty="0" err="1">
                <a:solidFill>
                  <a:srgbClr val="141414"/>
                </a:solidFill>
                <a:latin typeface="Playfair Display Bold"/>
              </a:rPr>
              <a:t>ааа</a:t>
            </a:r>
            <a:r>
              <a:rPr lang="en-US" sz="3000" dirty="0">
                <a:solidFill>
                  <a:srgbClr val="141414"/>
                </a:solidFill>
                <a:latin typeface="Playfair Display Bold"/>
              </a:rPr>
              <a:t>...,</a:t>
            </a:r>
            <a:r>
              <a:rPr lang="en-US" sz="3000" dirty="0">
                <a:solidFill>
                  <a:srgbClr val="141414"/>
                </a:solidFill>
                <a:latin typeface="Playfair Display Regular Roman"/>
              </a:rPr>
              <a:t> </a:t>
            </a:r>
            <a:r>
              <a:rPr lang="en-US" sz="3000" dirty="0" err="1">
                <a:solidFill>
                  <a:srgbClr val="141414"/>
                </a:solidFill>
                <a:latin typeface="Playfair Display Regular Roman"/>
              </a:rPr>
              <a:t>вот</a:t>
            </a:r>
            <a:r>
              <a:rPr lang="en-US" sz="3000" dirty="0">
                <a:solidFill>
                  <a:srgbClr val="141414"/>
                </a:solidFill>
                <a:latin typeface="Playfair Display Regular Roman"/>
              </a:rPr>
              <a:t> </a:t>
            </a:r>
            <a:r>
              <a:rPr lang="en-US" sz="3000" dirty="0" err="1">
                <a:solidFill>
                  <a:srgbClr val="141414"/>
                </a:solidFill>
                <a:latin typeface="Playfair Display Regular Roman"/>
              </a:rPr>
              <a:t>в</a:t>
            </a:r>
            <a:r>
              <a:rPr lang="en-US" sz="3000" dirty="0">
                <a:solidFill>
                  <a:srgbClr val="141414"/>
                </a:solidFill>
                <a:latin typeface="Playfair Display Regular Roman"/>
              </a:rPr>
              <a:t> </a:t>
            </a:r>
            <a:r>
              <a:rPr lang="en-US" sz="3000" dirty="0" err="1">
                <a:solidFill>
                  <a:srgbClr val="141414"/>
                </a:solidFill>
                <a:latin typeface="Playfair Display Bold"/>
              </a:rPr>
              <a:t>ааа</a:t>
            </a:r>
            <a:r>
              <a:rPr lang="en-US" sz="3000" dirty="0">
                <a:solidFill>
                  <a:srgbClr val="141414"/>
                </a:solidFill>
                <a:latin typeface="Playfair Display Regular Roman"/>
              </a:rPr>
              <a:t>…); </a:t>
            </a:r>
            <a:r>
              <a:rPr lang="en-US" sz="3000" dirty="0" err="1">
                <a:solidFill>
                  <a:srgbClr val="141414"/>
                </a:solidFill>
                <a:latin typeface="Playfair Display Regular Roman"/>
              </a:rPr>
              <a:t>а</a:t>
            </a:r>
            <a:r>
              <a:rPr lang="en-US" sz="3000" dirty="0">
                <a:solidFill>
                  <a:srgbClr val="141414"/>
                </a:solidFill>
                <a:latin typeface="Playfair Display Regular Roman"/>
              </a:rPr>
              <a:t> </a:t>
            </a:r>
            <a:r>
              <a:rPr lang="en-US" sz="3000" dirty="0" err="1">
                <a:solidFill>
                  <a:srgbClr val="141414"/>
                </a:solidFill>
                <a:latin typeface="Playfair Display Regular Roman"/>
              </a:rPr>
              <a:t>также</a:t>
            </a:r>
            <a:r>
              <a:rPr lang="en-US" sz="3000" dirty="0">
                <a:solidFill>
                  <a:srgbClr val="141414"/>
                </a:solidFill>
                <a:latin typeface="Playfair Display Regular Roman"/>
              </a:rPr>
              <a:t> </a:t>
            </a:r>
            <a:r>
              <a:rPr lang="en-US" sz="3000" dirty="0" err="1">
                <a:solidFill>
                  <a:srgbClr val="141414"/>
                </a:solidFill>
                <a:latin typeface="Playfair Display Regular Roman"/>
              </a:rPr>
              <a:t>с</a:t>
            </a:r>
            <a:r>
              <a:rPr lang="en-US" sz="3000" dirty="0">
                <a:solidFill>
                  <a:srgbClr val="141414"/>
                </a:solidFill>
                <a:latin typeface="Playfair Display Regular Roman"/>
              </a:rPr>
              <a:t> </a:t>
            </a:r>
            <a:r>
              <a:rPr lang="en-US" sz="3000" dirty="0" err="1">
                <a:solidFill>
                  <a:srgbClr val="141414"/>
                </a:solidFill>
                <a:latin typeface="Playfair Display Regular Roman"/>
              </a:rPr>
              <a:t>ошибочным</a:t>
            </a:r>
            <a:r>
              <a:rPr lang="en-US" sz="3000" dirty="0">
                <a:solidFill>
                  <a:srgbClr val="141414"/>
                </a:solidFill>
                <a:latin typeface="Playfair Display Regular Roman"/>
              </a:rPr>
              <a:t> </a:t>
            </a:r>
            <a:r>
              <a:rPr lang="en-US" sz="3000" dirty="0" err="1">
                <a:solidFill>
                  <a:srgbClr val="141414"/>
                </a:solidFill>
                <a:latin typeface="Playfair Display Regular Roman"/>
              </a:rPr>
              <a:t>добавлением</a:t>
            </a:r>
            <a:r>
              <a:rPr lang="en-US" sz="3000" dirty="0">
                <a:solidFill>
                  <a:srgbClr val="141414"/>
                </a:solidFill>
                <a:latin typeface="Playfair Display Regular Roman"/>
              </a:rPr>
              <a:t> </a:t>
            </a:r>
            <a:r>
              <a:rPr lang="en-US" sz="3000" dirty="0" err="1">
                <a:solidFill>
                  <a:srgbClr val="141414"/>
                </a:solidFill>
                <a:latin typeface="Playfair Display Regular Roman"/>
              </a:rPr>
              <a:t>звуков</a:t>
            </a:r>
            <a:r>
              <a:rPr lang="en-US" sz="3000" dirty="0">
                <a:solidFill>
                  <a:srgbClr val="141414"/>
                </a:solidFill>
                <a:latin typeface="Playfair Display Regular Roman"/>
              </a:rPr>
              <a:t> (</a:t>
            </a:r>
            <a:r>
              <a:rPr lang="en-US" sz="3000" dirty="0" err="1">
                <a:solidFill>
                  <a:srgbClr val="141414"/>
                </a:solidFill>
                <a:latin typeface="Playfair Display Regular Roman"/>
              </a:rPr>
              <a:t>И</a:t>
            </a:r>
            <a:r>
              <a:rPr lang="en-US" sz="3000" dirty="0">
                <a:solidFill>
                  <a:srgbClr val="141414"/>
                </a:solidFill>
                <a:latin typeface="Playfair Display Regular Roman"/>
              </a:rPr>
              <a:t> </a:t>
            </a:r>
            <a:r>
              <a:rPr lang="en-US" sz="3000" dirty="0" err="1">
                <a:solidFill>
                  <a:srgbClr val="141414"/>
                </a:solidFill>
                <a:latin typeface="Playfair Display Regular Roman"/>
              </a:rPr>
              <a:t>мы-</a:t>
            </a:r>
            <a:r>
              <a:rPr lang="en-US" sz="3000" dirty="0" err="1">
                <a:solidFill>
                  <a:srgbClr val="141414"/>
                </a:solidFill>
                <a:latin typeface="Playfair Display Bold"/>
              </a:rPr>
              <a:t>в</a:t>
            </a:r>
            <a:r>
              <a:rPr lang="en-US" sz="3000" dirty="0">
                <a:solidFill>
                  <a:srgbClr val="141414"/>
                </a:solidFill>
                <a:latin typeface="Playfair Display Regular Roman"/>
              </a:rPr>
              <a:t> </a:t>
            </a:r>
            <a:r>
              <a:rPr lang="en-US" sz="3000" dirty="0" err="1">
                <a:solidFill>
                  <a:srgbClr val="141414"/>
                </a:solidFill>
                <a:latin typeface="Playfair Display Regular Roman"/>
              </a:rPr>
              <a:t>поехали</a:t>
            </a:r>
            <a:r>
              <a:rPr lang="en-US" sz="3000" dirty="0">
                <a:solidFill>
                  <a:srgbClr val="141414"/>
                </a:solidFill>
                <a:latin typeface="Playfair Display Regular Roman"/>
              </a:rPr>
              <a:t>; </a:t>
            </a:r>
            <a:r>
              <a:rPr lang="en-US" sz="3000" dirty="0" err="1">
                <a:solidFill>
                  <a:srgbClr val="141414"/>
                </a:solidFill>
                <a:latin typeface="Playfair Display Regular Roman"/>
              </a:rPr>
              <a:t>Он</a:t>
            </a:r>
            <a:r>
              <a:rPr lang="en-US" sz="3000" dirty="0">
                <a:solidFill>
                  <a:srgbClr val="141414"/>
                </a:solidFill>
                <a:latin typeface="Playfair Display Regular Roman"/>
              </a:rPr>
              <a:t> </a:t>
            </a:r>
            <a:r>
              <a:rPr lang="en-US" sz="3000" dirty="0" err="1">
                <a:solidFill>
                  <a:srgbClr val="141414"/>
                </a:solidFill>
                <a:latin typeface="Playfair Display Regular Roman"/>
              </a:rPr>
              <a:t>мне</a:t>
            </a:r>
            <a:r>
              <a:rPr lang="en-US" sz="3000" dirty="0">
                <a:solidFill>
                  <a:srgbClr val="141414"/>
                </a:solidFill>
                <a:latin typeface="Playfair Display Regular Roman"/>
              </a:rPr>
              <a:t> </a:t>
            </a:r>
            <a:r>
              <a:rPr lang="en-US" sz="3000" dirty="0" err="1">
                <a:solidFill>
                  <a:srgbClr val="141414"/>
                </a:solidFill>
                <a:latin typeface="Playfair Display Regular Roman"/>
              </a:rPr>
              <a:t>растолкал</a:t>
            </a:r>
            <a:r>
              <a:rPr lang="en-US" sz="3000" dirty="0">
                <a:solidFill>
                  <a:srgbClr val="141414"/>
                </a:solidFill>
                <a:latin typeface="Playfair Display Regular Roman"/>
              </a:rPr>
              <a:t>, </a:t>
            </a:r>
            <a:r>
              <a:rPr lang="en-US" sz="3000" dirty="0" err="1">
                <a:solidFill>
                  <a:srgbClr val="141414"/>
                </a:solidFill>
                <a:latin typeface="Playfair Display Bold"/>
              </a:rPr>
              <a:t>в</a:t>
            </a:r>
            <a:r>
              <a:rPr lang="en-US" sz="3000" dirty="0" err="1">
                <a:solidFill>
                  <a:srgbClr val="141414"/>
                </a:solidFill>
                <a:latin typeface="Playfair Display Regular Roman"/>
              </a:rPr>
              <a:t>-чтобы</a:t>
            </a:r>
            <a:r>
              <a:rPr lang="en-US" sz="3000" dirty="0">
                <a:solidFill>
                  <a:srgbClr val="141414"/>
                </a:solidFill>
                <a:latin typeface="Playfair Display Regular Roman"/>
              </a:rPr>
              <a:t> </a:t>
            </a:r>
            <a:r>
              <a:rPr lang="en-US" sz="3000" dirty="0" err="1">
                <a:solidFill>
                  <a:srgbClr val="141414"/>
                </a:solidFill>
                <a:latin typeface="Playfair Display Regular Roman"/>
              </a:rPr>
              <a:t>я</a:t>
            </a:r>
            <a:r>
              <a:rPr lang="en-US" sz="3000" dirty="0">
                <a:solidFill>
                  <a:srgbClr val="141414"/>
                </a:solidFill>
                <a:latin typeface="Playfair Display Regular Roman"/>
              </a:rPr>
              <a:t> </a:t>
            </a:r>
            <a:r>
              <a:rPr lang="en-US" sz="3000" dirty="0" err="1">
                <a:solidFill>
                  <a:srgbClr val="141414"/>
                </a:solidFill>
                <a:latin typeface="Playfair Display Regular Roman"/>
              </a:rPr>
              <a:t>смогла</a:t>
            </a:r>
            <a:r>
              <a:rPr lang="en-US" sz="3000" dirty="0">
                <a:solidFill>
                  <a:srgbClr val="141414"/>
                </a:solidFill>
                <a:latin typeface="Playfair Display Regular Roman"/>
              </a:rPr>
              <a:t>...)</a:t>
            </a:r>
          </a:p>
          <a:p>
            <a:pPr>
              <a:lnSpc>
                <a:spcPts val="3960"/>
              </a:lnSpc>
            </a:pPr>
            <a:r>
              <a:rPr lang="en-US" sz="3000" dirty="0">
                <a:solidFill>
                  <a:srgbClr val="141414"/>
                </a:solidFill>
                <a:latin typeface="Playfair Display Regular Roman"/>
              </a:rPr>
              <a:t>— </a:t>
            </a:r>
            <a:r>
              <a:rPr lang="en-US" sz="3000" dirty="0" err="1">
                <a:solidFill>
                  <a:srgbClr val="141414"/>
                </a:solidFill>
                <a:latin typeface="Playfair Display Regular Roman"/>
              </a:rPr>
              <a:t>Наличие</a:t>
            </a:r>
            <a:r>
              <a:rPr lang="en-US" sz="3000" dirty="0">
                <a:solidFill>
                  <a:srgbClr val="141414"/>
                </a:solidFill>
                <a:latin typeface="Playfair Display Regular Roman"/>
              </a:rPr>
              <a:t> </a:t>
            </a:r>
            <a:r>
              <a:rPr lang="en-US" sz="3000" dirty="0" err="1">
                <a:solidFill>
                  <a:srgbClr val="141414"/>
                </a:solidFill>
                <a:latin typeface="Playfair Display Regular Roman"/>
              </a:rPr>
              <a:t>интонационно</a:t>
            </a:r>
            <a:r>
              <a:rPr lang="en-US" sz="3000" dirty="0">
                <a:solidFill>
                  <a:srgbClr val="141414"/>
                </a:solidFill>
                <a:latin typeface="Playfair Display Regular Roman"/>
              </a:rPr>
              <a:t> </a:t>
            </a:r>
            <a:r>
              <a:rPr lang="en-US" sz="3000" dirty="0" err="1">
                <a:solidFill>
                  <a:srgbClr val="141414"/>
                </a:solidFill>
                <a:latin typeface="Playfair Display Regular Roman"/>
              </a:rPr>
              <a:t>не</a:t>
            </a:r>
            <a:r>
              <a:rPr lang="en-US" sz="3000" dirty="0">
                <a:solidFill>
                  <a:srgbClr val="141414"/>
                </a:solidFill>
                <a:latin typeface="Playfair Display Regular Roman"/>
              </a:rPr>
              <a:t> </a:t>
            </a:r>
            <a:r>
              <a:rPr lang="en-US" sz="3000" dirty="0" err="1">
                <a:solidFill>
                  <a:srgbClr val="141414"/>
                </a:solidFill>
                <a:latin typeface="Playfair Display Regular Roman"/>
              </a:rPr>
              <a:t>выделенного</a:t>
            </a:r>
            <a:r>
              <a:rPr lang="en-US" sz="3000" dirty="0">
                <a:solidFill>
                  <a:srgbClr val="141414"/>
                </a:solidFill>
                <a:latin typeface="Playfair Display Regular Roman"/>
              </a:rPr>
              <a:t> </a:t>
            </a:r>
            <a:r>
              <a:rPr lang="en-US" sz="3000" dirty="0" err="1">
                <a:solidFill>
                  <a:srgbClr val="141414"/>
                </a:solidFill>
                <a:latin typeface="Playfair Display Regular Roman"/>
              </a:rPr>
              <a:t>уточнения</a:t>
            </a:r>
            <a:r>
              <a:rPr lang="en-US" sz="3000" dirty="0">
                <a:solidFill>
                  <a:srgbClr val="141414"/>
                </a:solidFill>
                <a:latin typeface="Playfair Display Regular Roman"/>
              </a:rPr>
              <a:t> (</a:t>
            </a:r>
            <a:r>
              <a:rPr lang="en-US" sz="3000" dirty="0" err="1">
                <a:solidFill>
                  <a:srgbClr val="141414"/>
                </a:solidFill>
                <a:latin typeface="Playfair Display Regular Roman"/>
              </a:rPr>
              <a:t>Иди</a:t>
            </a:r>
            <a:r>
              <a:rPr lang="en-US" sz="3000" dirty="0">
                <a:solidFill>
                  <a:srgbClr val="141414"/>
                </a:solidFill>
                <a:latin typeface="Playfair Display Regular Roman"/>
              </a:rPr>
              <a:t> </a:t>
            </a:r>
            <a:r>
              <a:rPr lang="en-US" sz="3000" dirty="0" err="1">
                <a:solidFill>
                  <a:srgbClr val="141414"/>
                </a:solidFill>
                <a:latin typeface="Playfair Display Regular Roman"/>
              </a:rPr>
              <a:t>в</a:t>
            </a:r>
            <a:r>
              <a:rPr lang="en-US" sz="3000" dirty="0">
                <a:solidFill>
                  <a:srgbClr val="141414"/>
                </a:solidFill>
                <a:latin typeface="Playfair Display Regular Roman"/>
              </a:rPr>
              <a:t> </a:t>
            </a:r>
            <a:r>
              <a:rPr lang="en-US" sz="3000" dirty="0" err="1">
                <a:solidFill>
                  <a:srgbClr val="141414"/>
                </a:solidFill>
                <a:latin typeface="Playfair Display Regular Roman"/>
              </a:rPr>
              <a:t>поле</a:t>
            </a:r>
            <a:r>
              <a:rPr lang="en-US" sz="3000" dirty="0">
                <a:solidFill>
                  <a:srgbClr val="141414"/>
                </a:solidFill>
                <a:latin typeface="Playfair Display Regular Roman"/>
              </a:rPr>
              <a:t> </a:t>
            </a:r>
            <a:r>
              <a:rPr lang="en-US" sz="3000" dirty="0" err="1">
                <a:solidFill>
                  <a:srgbClr val="141414"/>
                </a:solidFill>
                <a:latin typeface="Playfair Display Bold"/>
              </a:rPr>
              <a:t>сейчас</a:t>
            </a:r>
            <a:r>
              <a:rPr lang="en-US" sz="3000" dirty="0">
                <a:solidFill>
                  <a:srgbClr val="141414"/>
                </a:solidFill>
                <a:latin typeface="Playfair Display Bold"/>
              </a:rPr>
              <a:t> </a:t>
            </a:r>
            <a:r>
              <a:rPr lang="en-US" sz="3000" dirty="0" err="1">
                <a:solidFill>
                  <a:srgbClr val="141414"/>
                </a:solidFill>
                <a:latin typeface="Playfair Display Bold"/>
              </a:rPr>
              <a:t>вот</a:t>
            </a:r>
            <a:r>
              <a:rPr lang="en-US" sz="3000" dirty="0">
                <a:solidFill>
                  <a:srgbClr val="141414"/>
                </a:solidFill>
                <a:latin typeface="Playfair Display Bold"/>
              </a:rPr>
              <a:t> </a:t>
            </a:r>
            <a:r>
              <a:rPr lang="en-US" sz="3000" dirty="0" err="1">
                <a:solidFill>
                  <a:srgbClr val="141414"/>
                </a:solidFill>
                <a:latin typeface="Playfair Display Bold"/>
              </a:rPr>
              <a:t>прям</a:t>
            </a:r>
            <a:r>
              <a:rPr lang="en-US" sz="3000" dirty="0">
                <a:solidFill>
                  <a:srgbClr val="141414"/>
                </a:solidFill>
                <a:latin typeface="Playfair Display Bold"/>
              </a:rPr>
              <a:t> </a:t>
            </a:r>
            <a:r>
              <a:rPr lang="en-US" sz="3000" dirty="0" err="1">
                <a:solidFill>
                  <a:srgbClr val="141414"/>
                </a:solidFill>
                <a:latin typeface="Playfair Display Bold"/>
              </a:rPr>
              <a:t>на</a:t>
            </a:r>
            <a:r>
              <a:rPr lang="en-US" sz="3000" dirty="0">
                <a:solidFill>
                  <a:srgbClr val="141414"/>
                </a:solidFill>
                <a:latin typeface="Playfair Display Bold"/>
              </a:rPr>
              <a:t> </a:t>
            </a:r>
            <a:r>
              <a:rPr lang="en-US" sz="3000" dirty="0" err="1">
                <a:solidFill>
                  <a:srgbClr val="141414"/>
                </a:solidFill>
                <a:latin typeface="Playfair Display Bold"/>
              </a:rPr>
              <a:t>днях</a:t>
            </a:r>
            <a:r>
              <a:rPr lang="en-US" sz="3000" dirty="0">
                <a:solidFill>
                  <a:srgbClr val="141414"/>
                </a:solidFill>
                <a:latin typeface="Playfair Display Regular Roman"/>
              </a:rPr>
              <a:t>) 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1828669" y="348065"/>
            <a:ext cx="13889179" cy="22860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600"/>
              </a:lnSpc>
            </a:pPr>
            <a:r>
              <a:rPr lang="en-US" sz="3000">
                <a:solidFill>
                  <a:srgbClr val="645850"/>
                </a:solidFill>
                <a:latin typeface="Playfair Display SC"/>
              </a:rPr>
              <a:t>Форма: устная</a:t>
            </a:r>
          </a:p>
          <a:p>
            <a:pPr>
              <a:lnSpc>
                <a:spcPts val="3600"/>
              </a:lnSpc>
            </a:pPr>
            <a:r>
              <a:rPr lang="en-US" sz="3000">
                <a:solidFill>
                  <a:srgbClr val="645850"/>
                </a:solidFill>
                <a:latin typeface="Playfair Display SC"/>
              </a:rPr>
              <a:t>вид: монологическая с элементами диалогической, полилогическая ввиду видеожанра </a:t>
            </a:r>
          </a:p>
          <a:p>
            <a:pPr>
              <a:lnSpc>
                <a:spcPts val="3600"/>
              </a:lnSpc>
            </a:pPr>
            <a:r>
              <a:rPr lang="en-US" sz="3000">
                <a:solidFill>
                  <a:srgbClr val="645850"/>
                </a:solidFill>
                <a:latin typeface="Playfair Display SC"/>
              </a:rPr>
              <a:t>стиль: разговорный</a:t>
            </a:r>
          </a:p>
          <a:p>
            <a:pPr>
              <a:lnSpc>
                <a:spcPts val="3600"/>
              </a:lnSpc>
            </a:pPr>
            <a:r>
              <a:rPr lang="en-US" sz="3000">
                <a:solidFill>
                  <a:srgbClr val="645850"/>
                </a:solidFill>
                <a:latin typeface="Playfair Display SC"/>
              </a:rPr>
              <a:t>Жанр: ток-шоу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5665067" y="2395940"/>
            <a:ext cx="9517120" cy="542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200"/>
              </a:lnSpc>
            </a:pPr>
            <a:r>
              <a:rPr lang="en-US" sz="3500">
                <a:solidFill>
                  <a:srgbClr val="645850"/>
                </a:solidFill>
                <a:latin typeface="Playfair Display SC Bold"/>
              </a:rPr>
              <a:t>языковые средства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9259" b="-9259"/>
            </a:stretch>
          </a:blipFill>
        </p:spPr>
        <p:txBody>
          <a:bodyPr/>
          <a:lstStyle/>
          <a:p>
            <a:endParaRPr lang="ru-RU"/>
          </a:p>
        </p:txBody>
      </p:sp>
      <p:sp>
        <p:nvSpPr>
          <p:cNvPr id="3" name="Freeform 3"/>
          <p:cNvSpPr/>
          <p:nvPr/>
        </p:nvSpPr>
        <p:spPr>
          <a:xfrm flipV="1">
            <a:off x="659839" y="472794"/>
            <a:ext cx="2337659" cy="10777103"/>
          </a:xfrm>
          <a:custGeom>
            <a:avLst/>
            <a:gdLst/>
            <a:ahLst/>
            <a:cxnLst/>
            <a:rect l="l" t="t" r="r" b="b"/>
            <a:pathLst>
              <a:path w="2337659" h="10777103">
                <a:moveTo>
                  <a:pt x="0" y="10777104"/>
                </a:moveTo>
                <a:lnTo>
                  <a:pt x="2337659" y="10777104"/>
                </a:lnTo>
                <a:lnTo>
                  <a:pt x="2337659" y="0"/>
                </a:lnTo>
                <a:lnTo>
                  <a:pt x="0" y="0"/>
                </a:lnTo>
                <a:lnTo>
                  <a:pt x="0" y="10777104"/>
                </a:lnTo>
                <a:close/>
              </a:path>
            </a:pathLst>
          </a:custGeom>
          <a:blipFill>
            <a:blip r:embed="rId3"/>
            <a:stretch>
              <a:fillRect l="-285529"/>
            </a:stretch>
          </a:blipFill>
        </p:spPr>
        <p:txBody>
          <a:bodyPr/>
          <a:lstStyle/>
          <a:p>
            <a:endParaRPr lang="ru-RU"/>
          </a:p>
        </p:txBody>
      </p:sp>
      <p:grpSp>
        <p:nvGrpSpPr>
          <p:cNvPr id="4" name="Group 4"/>
          <p:cNvGrpSpPr>
            <a:grpSpLocks noChangeAspect="1"/>
          </p:cNvGrpSpPr>
          <p:nvPr/>
        </p:nvGrpSpPr>
        <p:grpSpPr>
          <a:xfrm rot="5400000">
            <a:off x="-8365252" y="972246"/>
            <a:ext cx="12045333" cy="8342509"/>
            <a:chOff x="0" y="0"/>
            <a:chExt cx="3429000" cy="2374900"/>
          </a:xfrm>
        </p:grpSpPr>
        <p:sp>
          <p:nvSpPr>
            <p:cNvPr id="5" name="Freeform 5"/>
            <p:cNvSpPr/>
            <p:nvPr/>
          </p:nvSpPr>
          <p:spPr>
            <a:xfrm>
              <a:off x="50800" y="76200"/>
              <a:ext cx="3340100" cy="2235200"/>
            </a:xfrm>
            <a:custGeom>
              <a:avLst/>
              <a:gdLst/>
              <a:ahLst/>
              <a:cxnLst/>
              <a:rect l="l" t="t" r="r" b="b"/>
              <a:pathLst>
                <a:path w="3340100" h="2235200">
                  <a:moveTo>
                    <a:pt x="2171700" y="25400"/>
                  </a:moveTo>
                  <a:lnTo>
                    <a:pt x="2400300" y="0"/>
                  </a:lnTo>
                  <a:lnTo>
                    <a:pt x="2641600" y="38100"/>
                  </a:lnTo>
                  <a:lnTo>
                    <a:pt x="2984500" y="38100"/>
                  </a:lnTo>
                  <a:cubicBezTo>
                    <a:pt x="2984500" y="38100"/>
                    <a:pt x="3086100" y="12700"/>
                    <a:pt x="3098800" y="38100"/>
                  </a:cubicBezTo>
                  <a:cubicBezTo>
                    <a:pt x="3111500" y="63500"/>
                    <a:pt x="3162300" y="228600"/>
                    <a:pt x="3162300" y="228600"/>
                  </a:cubicBezTo>
                  <a:cubicBezTo>
                    <a:pt x="3162300" y="228600"/>
                    <a:pt x="3213100" y="304800"/>
                    <a:pt x="3200400" y="355600"/>
                  </a:cubicBezTo>
                  <a:cubicBezTo>
                    <a:pt x="3187700" y="406400"/>
                    <a:pt x="3225800" y="520700"/>
                    <a:pt x="3225800" y="520700"/>
                  </a:cubicBezTo>
                  <a:cubicBezTo>
                    <a:pt x="3225800" y="520700"/>
                    <a:pt x="3251200" y="571500"/>
                    <a:pt x="3225800" y="622300"/>
                  </a:cubicBezTo>
                  <a:cubicBezTo>
                    <a:pt x="3225800" y="622300"/>
                    <a:pt x="3213100" y="762000"/>
                    <a:pt x="3238500" y="812800"/>
                  </a:cubicBezTo>
                  <a:cubicBezTo>
                    <a:pt x="3238500" y="812800"/>
                    <a:pt x="3276600" y="838200"/>
                    <a:pt x="3251200" y="1003300"/>
                  </a:cubicBezTo>
                  <a:lnTo>
                    <a:pt x="3263900" y="1181100"/>
                  </a:lnTo>
                  <a:cubicBezTo>
                    <a:pt x="3263900" y="1181100"/>
                    <a:pt x="3238500" y="1257300"/>
                    <a:pt x="3251200" y="1308100"/>
                  </a:cubicBezTo>
                  <a:lnTo>
                    <a:pt x="3276600" y="1562100"/>
                  </a:lnTo>
                  <a:lnTo>
                    <a:pt x="3327400" y="1701800"/>
                  </a:lnTo>
                  <a:lnTo>
                    <a:pt x="3327400" y="1854200"/>
                  </a:lnTo>
                  <a:lnTo>
                    <a:pt x="3340100" y="1955800"/>
                  </a:lnTo>
                  <a:cubicBezTo>
                    <a:pt x="3340100" y="1955800"/>
                    <a:pt x="3314700" y="2019300"/>
                    <a:pt x="3213100" y="2044700"/>
                  </a:cubicBezTo>
                  <a:cubicBezTo>
                    <a:pt x="3213100" y="2044700"/>
                    <a:pt x="3149600" y="2044700"/>
                    <a:pt x="3098800" y="2082800"/>
                  </a:cubicBezTo>
                  <a:cubicBezTo>
                    <a:pt x="3048000" y="2120900"/>
                    <a:pt x="2933700" y="2197100"/>
                    <a:pt x="2870200" y="2184400"/>
                  </a:cubicBezTo>
                  <a:cubicBezTo>
                    <a:pt x="2870200" y="2184400"/>
                    <a:pt x="2717800" y="2171700"/>
                    <a:pt x="2692400" y="2146300"/>
                  </a:cubicBezTo>
                  <a:cubicBezTo>
                    <a:pt x="2692400" y="2146300"/>
                    <a:pt x="2590800" y="2133600"/>
                    <a:pt x="2565400" y="2133600"/>
                  </a:cubicBezTo>
                  <a:cubicBezTo>
                    <a:pt x="2540000" y="2133600"/>
                    <a:pt x="2476500" y="2146300"/>
                    <a:pt x="2476500" y="2146300"/>
                  </a:cubicBezTo>
                  <a:cubicBezTo>
                    <a:pt x="2476500" y="2146300"/>
                    <a:pt x="2400300" y="2171700"/>
                    <a:pt x="2362200" y="2159000"/>
                  </a:cubicBezTo>
                  <a:cubicBezTo>
                    <a:pt x="2324100" y="2146300"/>
                    <a:pt x="2298700" y="2146300"/>
                    <a:pt x="2222500" y="2159000"/>
                  </a:cubicBezTo>
                  <a:cubicBezTo>
                    <a:pt x="2222500" y="2159000"/>
                    <a:pt x="2197100" y="2184400"/>
                    <a:pt x="2019300" y="2184400"/>
                  </a:cubicBezTo>
                  <a:cubicBezTo>
                    <a:pt x="2019300" y="2184400"/>
                    <a:pt x="1866900" y="2235200"/>
                    <a:pt x="1790700" y="2184400"/>
                  </a:cubicBezTo>
                  <a:cubicBezTo>
                    <a:pt x="1790700" y="2184400"/>
                    <a:pt x="1765300" y="2146300"/>
                    <a:pt x="1549400" y="2159000"/>
                  </a:cubicBezTo>
                  <a:cubicBezTo>
                    <a:pt x="1549400" y="2159000"/>
                    <a:pt x="1397000" y="2171700"/>
                    <a:pt x="1371600" y="2159000"/>
                  </a:cubicBezTo>
                  <a:lnTo>
                    <a:pt x="1066800" y="2197100"/>
                  </a:lnTo>
                  <a:cubicBezTo>
                    <a:pt x="1066800" y="2197100"/>
                    <a:pt x="723900" y="2184400"/>
                    <a:pt x="673100" y="2171700"/>
                  </a:cubicBezTo>
                  <a:cubicBezTo>
                    <a:pt x="622300" y="2159000"/>
                    <a:pt x="419100" y="2120900"/>
                    <a:pt x="393700" y="2146300"/>
                  </a:cubicBezTo>
                  <a:cubicBezTo>
                    <a:pt x="368300" y="2171700"/>
                    <a:pt x="215900" y="2171700"/>
                    <a:pt x="190500" y="2159000"/>
                  </a:cubicBezTo>
                  <a:cubicBezTo>
                    <a:pt x="165100" y="2146300"/>
                    <a:pt x="127000" y="2044700"/>
                    <a:pt x="114300" y="1993900"/>
                  </a:cubicBezTo>
                  <a:cubicBezTo>
                    <a:pt x="101600" y="1943100"/>
                    <a:pt x="101600" y="1803400"/>
                    <a:pt x="101600" y="1778000"/>
                  </a:cubicBezTo>
                  <a:cubicBezTo>
                    <a:pt x="101600" y="1752600"/>
                    <a:pt x="63500" y="1714500"/>
                    <a:pt x="63500" y="1714500"/>
                  </a:cubicBezTo>
                  <a:lnTo>
                    <a:pt x="88900" y="1562100"/>
                  </a:lnTo>
                  <a:cubicBezTo>
                    <a:pt x="88900" y="1562100"/>
                    <a:pt x="88900" y="1435100"/>
                    <a:pt x="63500" y="1397000"/>
                  </a:cubicBezTo>
                  <a:cubicBezTo>
                    <a:pt x="38100" y="1358900"/>
                    <a:pt x="63500" y="1206500"/>
                    <a:pt x="63500" y="1206500"/>
                  </a:cubicBezTo>
                  <a:cubicBezTo>
                    <a:pt x="63500" y="1206500"/>
                    <a:pt x="38100" y="1079500"/>
                    <a:pt x="50800" y="1041400"/>
                  </a:cubicBezTo>
                  <a:cubicBezTo>
                    <a:pt x="63500" y="1003300"/>
                    <a:pt x="76200" y="939800"/>
                    <a:pt x="76200" y="901700"/>
                  </a:cubicBezTo>
                  <a:cubicBezTo>
                    <a:pt x="76200" y="863600"/>
                    <a:pt x="50800" y="673100"/>
                    <a:pt x="50800" y="673100"/>
                  </a:cubicBezTo>
                  <a:lnTo>
                    <a:pt x="25400" y="571500"/>
                  </a:lnTo>
                  <a:cubicBezTo>
                    <a:pt x="25400" y="571500"/>
                    <a:pt x="0" y="508000"/>
                    <a:pt x="12700" y="393700"/>
                  </a:cubicBezTo>
                  <a:cubicBezTo>
                    <a:pt x="25400" y="279400"/>
                    <a:pt x="12700" y="279400"/>
                    <a:pt x="12700" y="279400"/>
                  </a:cubicBezTo>
                  <a:lnTo>
                    <a:pt x="215900" y="190500"/>
                  </a:lnTo>
                  <a:cubicBezTo>
                    <a:pt x="215900" y="190500"/>
                    <a:pt x="317500" y="76200"/>
                    <a:pt x="482600" y="76200"/>
                  </a:cubicBezTo>
                  <a:lnTo>
                    <a:pt x="609600" y="114300"/>
                  </a:lnTo>
                  <a:cubicBezTo>
                    <a:pt x="609600" y="114300"/>
                    <a:pt x="660400" y="139700"/>
                    <a:pt x="749300" y="127000"/>
                  </a:cubicBezTo>
                  <a:cubicBezTo>
                    <a:pt x="838200" y="114300"/>
                    <a:pt x="914400" y="88900"/>
                    <a:pt x="914400" y="88900"/>
                  </a:cubicBezTo>
                  <a:cubicBezTo>
                    <a:pt x="914400" y="88900"/>
                    <a:pt x="1003300" y="114300"/>
                    <a:pt x="1066800" y="88900"/>
                  </a:cubicBezTo>
                  <a:lnTo>
                    <a:pt x="1117600" y="76200"/>
                  </a:lnTo>
                  <a:lnTo>
                    <a:pt x="1143000" y="76200"/>
                  </a:lnTo>
                  <a:cubicBezTo>
                    <a:pt x="1143000" y="76200"/>
                    <a:pt x="1181100" y="50800"/>
                    <a:pt x="1206500" y="76200"/>
                  </a:cubicBezTo>
                  <a:cubicBezTo>
                    <a:pt x="1206500" y="76200"/>
                    <a:pt x="1231900" y="50800"/>
                    <a:pt x="1270000" y="63500"/>
                  </a:cubicBezTo>
                  <a:cubicBezTo>
                    <a:pt x="1270000" y="63500"/>
                    <a:pt x="1346200" y="38100"/>
                    <a:pt x="1346200" y="38100"/>
                  </a:cubicBezTo>
                  <a:cubicBezTo>
                    <a:pt x="1346200" y="38100"/>
                    <a:pt x="1435100" y="38100"/>
                    <a:pt x="1435100" y="38100"/>
                  </a:cubicBezTo>
                  <a:lnTo>
                    <a:pt x="1524000" y="63500"/>
                  </a:lnTo>
                  <a:lnTo>
                    <a:pt x="1765300" y="63500"/>
                  </a:lnTo>
                  <a:lnTo>
                    <a:pt x="1892300" y="50800"/>
                  </a:lnTo>
                  <a:lnTo>
                    <a:pt x="1943100" y="76200"/>
                  </a:lnTo>
                  <a:lnTo>
                    <a:pt x="2019300" y="50800"/>
                  </a:lnTo>
                  <a:lnTo>
                    <a:pt x="2171700" y="25400"/>
                  </a:lnTo>
                  <a:close/>
                </a:path>
              </a:pathLst>
            </a:custGeom>
            <a:blipFill>
              <a:blip r:embed="rId4"/>
              <a:stretch>
                <a:fillRect t="-309" b="-309"/>
              </a:stretch>
            </a:blipFill>
          </p:spPr>
          <p:txBody>
            <a:bodyPr/>
            <a:lstStyle/>
            <a:p>
              <a:endParaRPr lang="ru-RU"/>
            </a:p>
          </p:txBody>
        </p:sp>
        <p:sp>
          <p:nvSpPr>
            <p:cNvPr id="6" name="Freeform 6"/>
            <p:cNvSpPr/>
            <p:nvPr/>
          </p:nvSpPr>
          <p:spPr>
            <a:xfrm>
              <a:off x="0" y="0"/>
              <a:ext cx="3429000" cy="2374900"/>
            </a:xfrm>
            <a:custGeom>
              <a:avLst/>
              <a:gdLst/>
              <a:ahLst/>
              <a:cxnLst/>
              <a:rect l="l" t="t" r="r" b="b"/>
              <a:pathLst>
                <a:path w="3429000" h="2374900">
                  <a:moveTo>
                    <a:pt x="3429000" y="2374900"/>
                  </a:moveTo>
                  <a:lnTo>
                    <a:pt x="0" y="2374900"/>
                  </a:lnTo>
                  <a:lnTo>
                    <a:pt x="0" y="0"/>
                  </a:lnTo>
                  <a:lnTo>
                    <a:pt x="3429000" y="0"/>
                  </a:lnTo>
                  <a:lnTo>
                    <a:pt x="3429000" y="2374900"/>
                  </a:lnTo>
                  <a:close/>
                </a:path>
              </a:pathLst>
            </a:custGeom>
            <a:blipFill>
              <a:blip r:embed="rId5"/>
              <a:stretch>
                <a:fillRect l="-2902" t="-10996" r="-2492" b="-11124"/>
              </a:stretch>
            </a:blipFill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7" name="TextBox 7"/>
          <p:cNvSpPr txBox="1"/>
          <p:nvPr/>
        </p:nvSpPr>
        <p:spPr>
          <a:xfrm>
            <a:off x="3346044" y="2400300"/>
            <a:ext cx="14581709" cy="77724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840"/>
              </a:lnSpc>
            </a:pPr>
            <a:endParaRPr/>
          </a:p>
          <a:p>
            <a:pPr marL="690881" lvl="1" indent="-345440">
              <a:lnSpc>
                <a:spcPts val="3840"/>
              </a:lnSpc>
              <a:buFont typeface="Arial"/>
              <a:buChar char="•"/>
            </a:pPr>
            <a:r>
              <a:rPr lang="en-US" sz="3200">
                <a:solidFill>
                  <a:srgbClr val="141414"/>
                </a:solidFill>
                <a:latin typeface="Playfair Display Regular Roman"/>
              </a:rPr>
              <a:t>Лексические:</a:t>
            </a:r>
          </a:p>
          <a:p>
            <a:pPr>
              <a:lnSpc>
                <a:spcPts val="3840"/>
              </a:lnSpc>
            </a:pPr>
            <a:r>
              <a:rPr lang="en-US" sz="3200">
                <a:solidFill>
                  <a:srgbClr val="141414"/>
                </a:solidFill>
                <a:latin typeface="Playfair Display Regular Roman"/>
              </a:rPr>
              <a:t>— значительное число заполненных пауз дискурсивными словами (слова-паразиты) “там”, “вот”, “короче”, междометием “ну”, союзом с частицей “то есть” (</a:t>
            </a:r>
            <a:r>
              <a:rPr lang="en-US" sz="3200">
                <a:solidFill>
                  <a:srgbClr val="141414"/>
                </a:solidFill>
                <a:latin typeface="Playfair Display Bold"/>
              </a:rPr>
              <a:t>Короче там</a:t>
            </a:r>
            <a:r>
              <a:rPr lang="en-US" sz="3200">
                <a:solidFill>
                  <a:srgbClr val="141414"/>
                </a:solidFill>
                <a:latin typeface="Playfair Display Regular Roman"/>
              </a:rPr>
              <a:t>, он мне сказал три вещи; Подожд, </a:t>
            </a:r>
            <a:r>
              <a:rPr lang="en-US" sz="3200">
                <a:solidFill>
                  <a:srgbClr val="141414"/>
                </a:solidFill>
                <a:latin typeface="Playfair Display Bold"/>
              </a:rPr>
              <a:t>ну, короче</a:t>
            </a:r>
            <a:r>
              <a:rPr lang="en-US" sz="3200">
                <a:solidFill>
                  <a:srgbClr val="141414"/>
                </a:solidFill>
                <a:latin typeface="Playfair Display Regular Roman"/>
              </a:rPr>
              <a:t>, </a:t>
            </a:r>
            <a:r>
              <a:rPr lang="en-US" sz="3200">
                <a:solidFill>
                  <a:srgbClr val="141414"/>
                </a:solidFill>
                <a:latin typeface="Playfair Display Bold"/>
              </a:rPr>
              <a:t>вот</a:t>
            </a:r>
            <a:r>
              <a:rPr lang="en-US" sz="3200">
                <a:solidFill>
                  <a:srgbClr val="141414"/>
                </a:solidFill>
                <a:latin typeface="Playfair Display Regular Roman"/>
              </a:rPr>
              <a:t> ээ...; </a:t>
            </a:r>
            <a:r>
              <a:rPr lang="en-US" sz="3200">
                <a:solidFill>
                  <a:srgbClr val="141414"/>
                </a:solidFill>
                <a:latin typeface="Playfair Display Bold"/>
              </a:rPr>
              <a:t>То есть</a:t>
            </a:r>
            <a:r>
              <a:rPr lang="en-US" sz="3200">
                <a:solidFill>
                  <a:srgbClr val="141414"/>
                </a:solidFill>
                <a:latin typeface="Playfair Display Regular Roman"/>
              </a:rPr>
              <a:t> </a:t>
            </a:r>
            <a:r>
              <a:rPr lang="en-US" sz="3200">
                <a:solidFill>
                  <a:srgbClr val="141414"/>
                </a:solidFill>
                <a:latin typeface="Playfair Display Bold"/>
              </a:rPr>
              <a:t>там</a:t>
            </a:r>
            <a:r>
              <a:rPr lang="en-US" sz="3200">
                <a:solidFill>
                  <a:srgbClr val="141414"/>
                </a:solidFill>
                <a:latin typeface="Playfair Display Regular Roman"/>
              </a:rPr>
              <a:t>; </a:t>
            </a:r>
            <a:r>
              <a:rPr lang="en-US" sz="3200">
                <a:solidFill>
                  <a:srgbClr val="141414"/>
                </a:solidFill>
                <a:latin typeface="Playfair Display Bold"/>
              </a:rPr>
              <a:t>То есть</a:t>
            </a:r>
            <a:r>
              <a:rPr lang="en-US" sz="3200">
                <a:solidFill>
                  <a:srgbClr val="141414"/>
                </a:solidFill>
                <a:latin typeface="Playfair Display Regular Roman"/>
              </a:rPr>
              <a:t>, я; И она не решилась, </a:t>
            </a:r>
            <a:r>
              <a:rPr lang="en-US" sz="3200">
                <a:solidFill>
                  <a:srgbClr val="141414"/>
                </a:solidFill>
                <a:latin typeface="Playfair Display Bold"/>
              </a:rPr>
              <a:t>там</a:t>
            </a:r>
            <a:r>
              <a:rPr lang="en-US" sz="3200">
                <a:solidFill>
                  <a:srgbClr val="141414"/>
                </a:solidFill>
                <a:latin typeface="Playfair Display Regular Roman"/>
              </a:rPr>
              <a:t>, несколько месяцев; </a:t>
            </a:r>
            <a:r>
              <a:rPr lang="en-US" sz="3200">
                <a:solidFill>
                  <a:srgbClr val="141414"/>
                </a:solidFill>
                <a:latin typeface="Playfair Display Bold"/>
              </a:rPr>
              <a:t>Там</a:t>
            </a:r>
            <a:r>
              <a:rPr lang="en-US" sz="3200">
                <a:solidFill>
                  <a:srgbClr val="141414"/>
                </a:solidFill>
                <a:latin typeface="Playfair Display Regular Roman"/>
              </a:rPr>
              <a:t> он сказал про развод; </a:t>
            </a:r>
            <a:r>
              <a:rPr lang="en-US" sz="3200">
                <a:solidFill>
                  <a:srgbClr val="141414"/>
                </a:solidFill>
                <a:latin typeface="Playfair Display Bold"/>
              </a:rPr>
              <a:t>Типо, ну</a:t>
            </a:r>
            <a:r>
              <a:rPr lang="en-US" sz="3200">
                <a:solidFill>
                  <a:srgbClr val="141414"/>
                </a:solidFill>
                <a:latin typeface="Playfair Display Regular Roman"/>
              </a:rPr>
              <a:t> я надеюсь, что это правда)</a:t>
            </a:r>
          </a:p>
          <a:p>
            <a:pPr>
              <a:lnSpc>
                <a:spcPts val="3840"/>
              </a:lnSpc>
            </a:pPr>
            <a:r>
              <a:rPr lang="en-US" sz="3200">
                <a:solidFill>
                  <a:srgbClr val="141414"/>
                </a:solidFill>
                <a:latin typeface="Playfair Display Regular Roman"/>
              </a:rPr>
              <a:t>—  Употребление фразеологизмов, метафор, книжной лексики:</a:t>
            </a:r>
          </a:p>
          <a:p>
            <a:pPr>
              <a:lnSpc>
                <a:spcPts val="3840"/>
              </a:lnSpc>
            </a:pPr>
            <a:r>
              <a:rPr lang="en-US" sz="3200">
                <a:solidFill>
                  <a:srgbClr val="141414"/>
                </a:solidFill>
                <a:latin typeface="Playfair Display Regular Roman"/>
              </a:rPr>
              <a:t>“A у меня очень </a:t>
            </a:r>
            <a:r>
              <a:rPr lang="en-US" sz="3200">
                <a:solidFill>
                  <a:srgbClr val="141414"/>
                </a:solidFill>
                <a:latin typeface="Playfair Display Bold Italics"/>
              </a:rPr>
              <a:t>дамоглым</a:t>
            </a:r>
            <a:r>
              <a:rPr lang="en-US" sz="3200">
                <a:solidFill>
                  <a:srgbClr val="141414"/>
                </a:solidFill>
                <a:latin typeface="Playfair Display Regular Roman"/>
              </a:rPr>
              <a:t> </a:t>
            </a:r>
            <a:r>
              <a:rPr lang="en-US" sz="3200">
                <a:solidFill>
                  <a:srgbClr val="141414"/>
                </a:solidFill>
                <a:latin typeface="Playfair Display Bold"/>
              </a:rPr>
              <a:t>мечом</a:t>
            </a:r>
            <a:r>
              <a:rPr lang="en-US" sz="3200">
                <a:solidFill>
                  <a:srgbClr val="141414"/>
                </a:solidFill>
                <a:latin typeface="Playfair Display Regular Roman"/>
              </a:rPr>
              <a:t> висела одна проблема”  (неправильное употребление фразеологизма -&gt; дамокловым; “висела проблема” - метафора); фразеологический оборот “Хотите верьте, хотите нет”, “Язык не повернулся”</a:t>
            </a:r>
          </a:p>
          <a:p>
            <a:pPr>
              <a:lnSpc>
                <a:spcPts val="3840"/>
              </a:lnSpc>
            </a:pPr>
            <a:r>
              <a:rPr lang="en-US" sz="3200">
                <a:solidFill>
                  <a:srgbClr val="141414"/>
                </a:solidFill>
                <a:latin typeface="Playfair Display Regular Roman"/>
              </a:rPr>
              <a:t>— Употребление разговорной лексики (И она очень сильно меня вообще </a:t>
            </a:r>
            <a:r>
              <a:rPr lang="en-US" sz="3200">
                <a:solidFill>
                  <a:srgbClr val="141414"/>
                </a:solidFill>
                <a:latin typeface="Playfair Display Bold"/>
              </a:rPr>
              <a:t>парила; нанянчиться; налюбиться</a:t>
            </a:r>
            <a:r>
              <a:rPr lang="en-US" sz="3200">
                <a:solidFill>
                  <a:srgbClr val="141414"/>
                </a:solidFill>
                <a:latin typeface="Playfair Display Regular Roman"/>
              </a:rPr>
              <a:t>); неологизмов (Поехали в мой там единственный </a:t>
            </a:r>
            <a:r>
              <a:rPr lang="en-US" sz="3200">
                <a:solidFill>
                  <a:srgbClr val="141414"/>
                </a:solidFill>
                <a:latin typeface="Playfair Display Bold"/>
              </a:rPr>
              <a:t>полувыходной</a:t>
            </a:r>
            <a:r>
              <a:rPr lang="en-US" sz="3200">
                <a:solidFill>
                  <a:srgbClr val="141414"/>
                </a:solidFill>
                <a:latin typeface="Playfair Display Regular Roman"/>
              </a:rPr>
              <a:t>).</a:t>
            </a:r>
          </a:p>
          <a:p>
            <a:pPr>
              <a:lnSpc>
                <a:spcPts val="3840"/>
              </a:lnSpc>
            </a:pPr>
            <a:r>
              <a:rPr lang="en-US" sz="3200">
                <a:solidFill>
                  <a:srgbClr val="141414"/>
                </a:solidFill>
                <a:latin typeface="Playfair Display Regular Roman"/>
              </a:rPr>
              <a:t>— Лексическая тавтология (сирота и по маме, и по папе)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1828669" y="348065"/>
            <a:ext cx="13889179" cy="22860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600"/>
              </a:lnSpc>
            </a:pPr>
            <a:r>
              <a:rPr lang="en-US" sz="3000">
                <a:solidFill>
                  <a:srgbClr val="645850"/>
                </a:solidFill>
                <a:latin typeface="Playfair Display SC"/>
              </a:rPr>
              <a:t>Форма: устная</a:t>
            </a:r>
          </a:p>
          <a:p>
            <a:pPr>
              <a:lnSpc>
                <a:spcPts val="3600"/>
              </a:lnSpc>
            </a:pPr>
            <a:r>
              <a:rPr lang="en-US" sz="3000">
                <a:solidFill>
                  <a:srgbClr val="645850"/>
                </a:solidFill>
                <a:latin typeface="Playfair Display SC"/>
              </a:rPr>
              <a:t>вид: монологическая с элементами диалогической, полилогическая ввиду видеожанра </a:t>
            </a:r>
          </a:p>
          <a:p>
            <a:pPr>
              <a:lnSpc>
                <a:spcPts val="3600"/>
              </a:lnSpc>
            </a:pPr>
            <a:r>
              <a:rPr lang="en-US" sz="3000">
                <a:solidFill>
                  <a:srgbClr val="645850"/>
                </a:solidFill>
                <a:latin typeface="Playfair Display SC"/>
              </a:rPr>
              <a:t>стиль: разговорный</a:t>
            </a:r>
          </a:p>
          <a:p>
            <a:pPr>
              <a:lnSpc>
                <a:spcPts val="3600"/>
              </a:lnSpc>
            </a:pPr>
            <a:r>
              <a:rPr lang="en-US" sz="3000">
                <a:solidFill>
                  <a:srgbClr val="645850"/>
                </a:solidFill>
                <a:latin typeface="Playfair Display SC"/>
              </a:rPr>
              <a:t>Жанр: ток-шоу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5665067" y="2395940"/>
            <a:ext cx="9517120" cy="542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200"/>
              </a:lnSpc>
            </a:pPr>
            <a:r>
              <a:rPr lang="en-US" sz="3500">
                <a:solidFill>
                  <a:srgbClr val="645850"/>
                </a:solidFill>
                <a:latin typeface="Playfair Display SC Bold"/>
              </a:rPr>
              <a:t>языковые средства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9259" b="-9259"/>
            </a:stretch>
          </a:blipFill>
        </p:spPr>
        <p:txBody>
          <a:bodyPr/>
          <a:lstStyle/>
          <a:p>
            <a:endParaRPr lang="ru-RU"/>
          </a:p>
        </p:txBody>
      </p:sp>
      <p:sp>
        <p:nvSpPr>
          <p:cNvPr id="3" name="Freeform 3"/>
          <p:cNvSpPr/>
          <p:nvPr/>
        </p:nvSpPr>
        <p:spPr>
          <a:xfrm flipV="1">
            <a:off x="659839" y="472794"/>
            <a:ext cx="2337659" cy="10777103"/>
          </a:xfrm>
          <a:custGeom>
            <a:avLst/>
            <a:gdLst/>
            <a:ahLst/>
            <a:cxnLst/>
            <a:rect l="l" t="t" r="r" b="b"/>
            <a:pathLst>
              <a:path w="2337659" h="10777103">
                <a:moveTo>
                  <a:pt x="0" y="10777104"/>
                </a:moveTo>
                <a:lnTo>
                  <a:pt x="2337659" y="10777104"/>
                </a:lnTo>
                <a:lnTo>
                  <a:pt x="2337659" y="0"/>
                </a:lnTo>
                <a:lnTo>
                  <a:pt x="0" y="0"/>
                </a:lnTo>
                <a:lnTo>
                  <a:pt x="0" y="10777104"/>
                </a:lnTo>
                <a:close/>
              </a:path>
            </a:pathLst>
          </a:custGeom>
          <a:blipFill>
            <a:blip r:embed="rId3"/>
            <a:stretch>
              <a:fillRect l="-285529"/>
            </a:stretch>
          </a:blipFill>
        </p:spPr>
        <p:txBody>
          <a:bodyPr/>
          <a:lstStyle/>
          <a:p>
            <a:endParaRPr lang="ru-RU"/>
          </a:p>
        </p:txBody>
      </p:sp>
      <p:grpSp>
        <p:nvGrpSpPr>
          <p:cNvPr id="4" name="Group 4"/>
          <p:cNvGrpSpPr>
            <a:grpSpLocks noChangeAspect="1"/>
          </p:cNvGrpSpPr>
          <p:nvPr/>
        </p:nvGrpSpPr>
        <p:grpSpPr>
          <a:xfrm rot="5400000">
            <a:off x="-8365252" y="972246"/>
            <a:ext cx="12045333" cy="8342509"/>
            <a:chOff x="0" y="0"/>
            <a:chExt cx="3429000" cy="2374900"/>
          </a:xfrm>
        </p:grpSpPr>
        <p:sp>
          <p:nvSpPr>
            <p:cNvPr id="5" name="Freeform 5"/>
            <p:cNvSpPr/>
            <p:nvPr/>
          </p:nvSpPr>
          <p:spPr>
            <a:xfrm>
              <a:off x="50800" y="76200"/>
              <a:ext cx="3340100" cy="2235200"/>
            </a:xfrm>
            <a:custGeom>
              <a:avLst/>
              <a:gdLst/>
              <a:ahLst/>
              <a:cxnLst/>
              <a:rect l="l" t="t" r="r" b="b"/>
              <a:pathLst>
                <a:path w="3340100" h="2235200">
                  <a:moveTo>
                    <a:pt x="2171700" y="25400"/>
                  </a:moveTo>
                  <a:lnTo>
                    <a:pt x="2400300" y="0"/>
                  </a:lnTo>
                  <a:lnTo>
                    <a:pt x="2641600" y="38100"/>
                  </a:lnTo>
                  <a:lnTo>
                    <a:pt x="2984500" y="38100"/>
                  </a:lnTo>
                  <a:cubicBezTo>
                    <a:pt x="2984500" y="38100"/>
                    <a:pt x="3086100" y="12700"/>
                    <a:pt x="3098800" y="38100"/>
                  </a:cubicBezTo>
                  <a:cubicBezTo>
                    <a:pt x="3111500" y="63500"/>
                    <a:pt x="3162300" y="228600"/>
                    <a:pt x="3162300" y="228600"/>
                  </a:cubicBezTo>
                  <a:cubicBezTo>
                    <a:pt x="3162300" y="228600"/>
                    <a:pt x="3213100" y="304800"/>
                    <a:pt x="3200400" y="355600"/>
                  </a:cubicBezTo>
                  <a:cubicBezTo>
                    <a:pt x="3187700" y="406400"/>
                    <a:pt x="3225800" y="520700"/>
                    <a:pt x="3225800" y="520700"/>
                  </a:cubicBezTo>
                  <a:cubicBezTo>
                    <a:pt x="3225800" y="520700"/>
                    <a:pt x="3251200" y="571500"/>
                    <a:pt x="3225800" y="622300"/>
                  </a:cubicBezTo>
                  <a:cubicBezTo>
                    <a:pt x="3225800" y="622300"/>
                    <a:pt x="3213100" y="762000"/>
                    <a:pt x="3238500" y="812800"/>
                  </a:cubicBezTo>
                  <a:cubicBezTo>
                    <a:pt x="3238500" y="812800"/>
                    <a:pt x="3276600" y="838200"/>
                    <a:pt x="3251200" y="1003300"/>
                  </a:cubicBezTo>
                  <a:lnTo>
                    <a:pt x="3263900" y="1181100"/>
                  </a:lnTo>
                  <a:cubicBezTo>
                    <a:pt x="3263900" y="1181100"/>
                    <a:pt x="3238500" y="1257300"/>
                    <a:pt x="3251200" y="1308100"/>
                  </a:cubicBezTo>
                  <a:lnTo>
                    <a:pt x="3276600" y="1562100"/>
                  </a:lnTo>
                  <a:lnTo>
                    <a:pt x="3327400" y="1701800"/>
                  </a:lnTo>
                  <a:lnTo>
                    <a:pt x="3327400" y="1854200"/>
                  </a:lnTo>
                  <a:lnTo>
                    <a:pt x="3340100" y="1955800"/>
                  </a:lnTo>
                  <a:cubicBezTo>
                    <a:pt x="3340100" y="1955800"/>
                    <a:pt x="3314700" y="2019300"/>
                    <a:pt x="3213100" y="2044700"/>
                  </a:cubicBezTo>
                  <a:cubicBezTo>
                    <a:pt x="3213100" y="2044700"/>
                    <a:pt x="3149600" y="2044700"/>
                    <a:pt x="3098800" y="2082800"/>
                  </a:cubicBezTo>
                  <a:cubicBezTo>
                    <a:pt x="3048000" y="2120900"/>
                    <a:pt x="2933700" y="2197100"/>
                    <a:pt x="2870200" y="2184400"/>
                  </a:cubicBezTo>
                  <a:cubicBezTo>
                    <a:pt x="2870200" y="2184400"/>
                    <a:pt x="2717800" y="2171700"/>
                    <a:pt x="2692400" y="2146300"/>
                  </a:cubicBezTo>
                  <a:cubicBezTo>
                    <a:pt x="2692400" y="2146300"/>
                    <a:pt x="2590800" y="2133600"/>
                    <a:pt x="2565400" y="2133600"/>
                  </a:cubicBezTo>
                  <a:cubicBezTo>
                    <a:pt x="2540000" y="2133600"/>
                    <a:pt x="2476500" y="2146300"/>
                    <a:pt x="2476500" y="2146300"/>
                  </a:cubicBezTo>
                  <a:cubicBezTo>
                    <a:pt x="2476500" y="2146300"/>
                    <a:pt x="2400300" y="2171700"/>
                    <a:pt x="2362200" y="2159000"/>
                  </a:cubicBezTo>
                  <a:cubicBezTo>
                    <a:pt x="2324100" y="2146300"/>
                    <a:pt x="2298700" y="2146300"/>
                    <a:pt x="2222500" y="2159000"/>
                  </a:cubicBezTo>
                  <a:cubicBezTo>
                    <a:pt x="2222500" y="2159000"/>
                    <a:pt x="2197100" y="2184400"/>
                    <a:pt x="2019300" y="2184400"/>
                  </a:cubicBezTo>
                  <a:cubicBezTo>
                    <a:pt x="2019300" y="2184400"/>
                    <a:pt x="1866900" y="2235200"/>
                    <a:pt x="1790700" y="2184400"/>
                  </a:cubicBezTo>
                  <a:cubicBezTo>
                    <a:pt x="1790700" y="2184400"/>
                    <a:pt x="1765300" y="2146300"/>
                    <a:pt x="1549400" y="2159000"/>
                  </a:cubicBezTo>
                  <a:cubicBezTo>
                    <a:pt x="1549400" y="2159000"/>
                    <a:pt x="1397000" y="2171700"/>
                    <a:pt x="1371600" y="2159000"/>
                  </a:cubicBezTo>
                  <a:lnTo>
                    <a:pt x="1066800" y="2197100"/>
                  </a:lnTo>
                  <a:cubicBezTo>
                    <a:pt x="1066800" y="2197100"/>
                    <a:pt x="723900" y="2184400"/>
                    <a:pt x="673100" y="2171700"/>
                  </a:cubicBezTo>
                  <a:cubicBezTo>
                    <a:pt x="622300" y="2159000"/>
                    <a:pt x="419100" y="2120900"/>
                    <a:pt x="393700" y="2146300"/>
                  </a:cubicBezTo>
                  <a:cubicBezTo>
                    <a:pt x="368300" y="2171700"/>
                    <a:pt x="215900" y="2171700"/>
                    <a:pt x="190500" y="2159000"/>
                  </a:cubicBezTo>
                  <a:cubicBezTo>
                    <a:pt x="165100" y="2146300"/>
                    <a:pt x="127000" y="2044700"/>
                    <a:pt x="114300" y="1993900"/>
                  </a:cubicBezTo>
                  <a:cubicBezTo>
                    <a:pt x="101600" y="1943100"/>
                    <a:pt x="101600" y="1803400"/>
                    <a:pt x="101600" y="1778000"/>
                  </a:cubicBezTo>
                  <a:cubicBezTo>
                    <a:pt x="101600" y="1752600"/>
                    <a:pt x="63500" y="1714500"/>
                    <a:pt x="63500" y="1714500"/>
                  </a:cubicBezTo>
                  <a:lnTo>
                    <a:pt x="88900" y="1562100"/>
                  </a:lnTo>
                  <a:cubicBezTo>
                    <a:pt x="88900" y="1562100"/>
                    <a:pt x="88900" y="1435100"/>
                    <a:pt x="63500" y="1397000"/>
                  </a:cubicBezTo>
                  <a:cubicBezTo>
                    <a:pt x="38100" y="1358900"/>
                    <a:pt x="63500" y="1206500"/>
                    <a:pt x="63500" y="1206500"/>
                  </a:cubicBezTo>
                  <a:cubicBezTo>
                    <a:pt x="63500" y="1206500"/>
                    <a:pt x="38100" y="1079500"/>
                    <a:pt x="50800" y="1041400"/>
                  </a:cubicBezTo>
                  <a:cubicBezTo>
                    <a:pt x="63500" y="1003300"/>
                    <a:pt x="76200" y="939800"/>
                    <a:pt x="76200" y="901700"/>
                  </a:cubicBezTo>
                  <a:cubicBezTo>
                    <a:pt x="76200" y="863600"/>
                    <a:pt x="50800" y="673100"/>
                    <a:pt x="50800" y="673100"/>
                  </a:cubicBezTo>
                  <a:lnTo>
                    <a:pt x="25400" y="571500"/>
                  </a:lnTo>
                  <a:cubicBezTo>
                    <a:pt x="25400" y="571500"/>
                    <a:pt x="0" y="508000"/>
                    <a:pt x="12700" y="393700"/>
                  </a:cubicBezTo>
                  <a:cubicBezTo>
                    <a:pt x="25400" y="279400"/>
                    <a:pt x="12700" y="279400"/>
                    <a:pt x="12700" y="279400"/>
                  </a:cubicBezTo>
                  <a:lnTo>
                    <a:pt x="215900" y="190500"/>
                  </a:lnTo>
                  <a:cubicBezTo>
                    <a:pt x="215900" y="190500"/>
                    <a:pt x="317500" y="76200"/>
                    <a:pt x="482600" y="76200"/>
                  </a:cubicBezTo>
                  <a:lnTo>
                    <a:pt x="609600" y="114300"/>
                  </a:lnTo>
                  <a:cubicBezTo>
                    <a:pt x="609600" y="114300"/>
                    <a:pt x="660400" y="139700"/>
                    <a:pt x="749300" y="127000"/>
                  </a:cubicBezTo>
                  <a:cubicBezTo>
                    <a:pt x="838200" y="114300"/>
                    <a:pt x="914400" y="88900"/>
                    <a:pt x="914400" y="88900"/>
                  </a:cubicBezTo>
                  <a:cubicBezTo>
                    <a:pt x="914400" y="88900"/>
                    <a:pt x="1003300" y="114300"/>
                    <a:pt x="1066800" y="88900"/>
                  </a:cubicBezTo>
                  <a:lnTo>
                    <a:pt x="1117600" y="76200"/>
                  </a:lnTo>
                  <a:lnTo>
                    <a:pt x="1143000" y="76200"/>
                  </a:lnTo>
                  <a:cubicBezTo>
                    <a:pt x="1143000" y="76200"/>
                    <a:pt x="1181100" y="50800"/>
                    <a:pt x="1206500" y="76200"/>
                  </a:cubicBezTo>
                  <a:cubicBezTo>
                    <a:pt x="1206500" y="76200"/>
                    <a:pt x="1231900" y="50800"/>
                    <a:pt x="1270000" y="63500"/>
                  </a:cubicBezTo>
                  <a:cubicBezTo>
                    <a:pt x="1270000" y="63500"/>
                    <a:pt x="1346200" y="38100"/>
                    <a:pt x="1346200" y="38100"/>
                  </a:cubicBezTo>
                  <a:cubicBezTo>
                    <a:pt x="1346200" y="38100"/>
                    <a:pt x="1435100" y="38100"/>
                    <a:pt x="1435100" y="38100"/>
                  </a:cubicBezTo>
                  <a:lnTo>
                    <a:pt x="1524000" y="63500"/>
                  </a:lnTo>
                  <a:lnTo>
                    <a:pt x="1765300" y="63500"/>
                  </a:lnTo>
                  <a:lnTo>
                    <a:pt x="1892300" y="50800"/>
                  </a:lnTo>
                  <a:lnTo>
                    <a:pt x="1943100" y="76200"/>
                  </a:lnTo>
                  <a:lnTo>
                    <a:pt x="2019300" y="50800"/>
                  </a:lnTo>
                  <a:lnTo>
                    <a:pt x="2171700" y="25400"/>
                  </a:lnTo>
                  <a:close/>
                </a:path>
              </a:pathLst>
            </a:custGeom>
            <a:blipFill>
              <a:blip r:embed="rId4"/>
              <a:stretch>
                <a:fillRect t="-309" b="-309"/>
              </a:stretch>
            </a:blipFill>
          </p:spPr>
          <p:txBody>
            <a:bodyPr/>
            <a:lstStyle/>
            <a:p>
              <a:endParaRPr lang="ru-RU"/>
            </a:p>
          </p:txBody>
        </p:sp>
        <p:sp>
          <p:nvSpPr>
            <p:cNvPr id="6" name="Freeform 6"/>
            <p:cNvSpPr/>
            <p:nvPr/>
          </p:nvSpPr>
          <p:spPr>
            <a:xfrm>
              <a:off x="0" y="0"/>
              <a:ext cx="3429000" cy="2374900"/>
            </a:xfrm>
            <a:custGeom>
              <a:avLst/>
              <a:gdLst/>
              <a:ahLst/>
              <a:cxnLst/>
              <a:rect l="l" t="t" r="r" b="b"/>
              <a:pathLst>
                <a:path w="3429000" h="2374900">
                  <a:moveTo>
                    <a:pt x="3429000" y="2374900"/>
                  </a:moveTo>
                  <a:lnTo>
                    <a:pt x="0" y="2374900"/>
                  </a:lnTo>
                  <a:lnTo>
                    <a:pt x="0" y="0"/>
                  </a:lnTo>
                  <a:lnTo>
                    <a:pt x="3429000" y="0"/>
                  </a:lnTo>
                  <a:lnTo>
                    <a:pt x="3429000" y="2374900"/>
                  </a:lnTo>
                  <a:close/>
                </a:path>
              </a:pathLst>
            </a:custGeom>
            <a:blipFill>
              <a:blip r:embed="rId5"/>
              <a:stretch>
                <a:fillRect l="-2902" t="-10996" r="-2492" b="-11124"/>
              </a:stretch>
            </a:blipFill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7" name="TextBox 7"/>
          <p:cNvSpPr txBox="1"/>
          <p:nvPr/>
        </p:nvSpPr>
        <p:spPr>
          <a:xfrm>
            <a:off x="3292726" y="3542383"/>
            <a:ext cx="14261802" cy="64103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200"/>
              </a:lnSpc>
            </a:pPr>
            <a:endParaRPr/>
          </a:p>
          <a:p>
            <a:pPr marL="755651" lvl="1" indent="-377825">
              <a:lnSpc>
                <a:spcPts val="4200"/>
              </a:lnSpc>
              <a:buFont typeface="Arial"/>
              <a:buChar char="•"/>
            </a:pPr>
            <a:r>
              <a:rPr lang="en-US" sz="3500">
                <a:solidFill>
                  <a:srgbClr val="141414"/>
                </a:solidFill>
                <a:latin typeface="Playfair Display Regular Roman"/>
              </a:rPr>
              <a:t>Морфологические:</a:t>
            </a:r>
          </a:p>
          <a:p>
            <a:pPr>
              <a:lnSpc>
                <a:spcPts val="4200"/>
              </a:lnSpc>
            </a:pPr>
            <a:r>
              <a:rPr lang="en-US" sz="3500">
                <a:solidFill>
                  <a:srgbClr val="141414"/>
                </a:solidFill>
                <a:latin typeface="Playfair Display Regular Roman"/>
              </a:rPr>
              <a:t>— Использование диминутивов (</a:t>
            </a:r>
            <a:r>
              <a:rPr lang="en-US" sz="3500">
                <a:solidFill>
                  <a:srgbClr val="141414"/>
                </a:solidFill>
                <a:latin typeface="Playfair Display Bold"/>
              </a:rPr>
              <a:t>немножко</a:t>
            </a:r>
            <a:r>
              <a:rPr lang="en-US" sz="3500">
                <a:solidFill>
                  <a:srgbClr val="141414"/>
                </a:solidFill>
                <a:latin typeface="Playfair Display Regular Roman"/>
              </a:rPr>
              <a:t> пройти в это поле, папе был всего </a:t>
            </a:r>
            <a:r>
              <a:rPr lang="en-US" sz="3500">
                <a:solidFill>
                  <a:srgbClr val="141414"/>
                </a:solidFill>
                <a:latin typeface="Playfair Display Bold"/>
              </a:rPr>
              <a:t>годик</a:t>
            </a:r>
            <a:r>
              <a:rPr lang="en-US" sz="3500">
                <a:solidFill>
                  <a:srgbClr val="141414"/>
                </a:solidFill>
                <a:latin typeface="Playfair Display Regular Roman"/>
              </a:rPr>
              <a:t>)</a:t>
            </a:r>
          </a:p>
          <a:p>
            <a:pPr>
              <a:lnSpc>
                <a:spcPts val="4200"/>
              </a:lnSpc>
            </a:pPr>
            <a:r>
              <a:rPr lang="en-US" sz="3500">
                <a:solidFill>
                  <a:srgbClr val="141414"/>
                </a:solidFill>
                <a:latin typeface="Playfair Display Regular Roman"/>
              </a:rPr>
              <a:t>— Неверное склонение имени прилагательного “дамоклов” (</a:t>
            </a:r>
            <a:r>
              <a:rPr lang="en-US" sz="3500">
                <a:solidFill>
                  <a:srgbClr val="141414"/>
                </a:solidFill>
                <a:latin typeface="Playfair Display Bold"/>
              </a:rPr>
              <a:t>дамоглым</a:t>
            </a:r>
            <a:r>
              <a:rPr lang="en-US" sz="3500">
                <a:solidFill>
                  <a:srgbClr val="141414"/>
                </a:solidFill>
                <a:latin typeface="Playfair Display Regular Roman"/>
              </a:rPr>
              <a:t> вместо дамокловым) </a:t>
            </a:r>
          </a:p>
          <a:p>
            <a:pPr>
              <a:lnSpc>
                <a:spcPts val="4200"/>
              </a:lnSpc>
            </a:pPr>
            <a:r>
              <a:rPr lang="en-US" sz="3500">
                <a:solidFill>
                  <a:srgbClr val="141414"/>
                </a:solidFill>
                <a:latin typeface="Playfair Display Regular Roman"/>
              </a:rPr>
              <a:t>— словообразование путем добавления приставки "на-" и возвратного суффикса "-ся" (</a:t>
            </a:r>
            <a:r>
              <a:rPr lang="en-US" sz="3500">
                <a:solidFill>
                  <a:srgbClr val="141414"/>
                </a:solidFill>
                <a:latin typeface="Playfair Display Bold"/>
              </a:rPr>
              <a:t>на</a:t>
            </a:r>
            <a:r>
              <a:rPr lang="en-US" sz="3500">
                <a:solidFill>
                  <a:srgbClr val="141414"/>
                </a:solidFill>
                <a:latin typeface="Playfair Display Regular Roman"/>
              </a:rPr>
              <a:t>любить</a:t>
            </a:r>
            <a:r>
              <a:rPr lang="en-US" sz="3500">
                <a:solidFill>
                  <a:srgbClr val="141414"/>
                </a:solidFill>
                <a:latin typeface="Playfair Display Bold"/>
              </a:rPr>
              <a:t>ся, на</a:t>
            </a:r>
            <a:r>
              <a:rPr lang="en-US" sz="3500">
                <a:solidFill>
                  <a:srgbClr val="141414"/>
                </a:solidFill>
                <a:latin typeface="Playfair Display Regular Roman"/>
              </a:rPr>
              <a:t>играть</a:t>
            </a:r>
            <a:r>
              <a:rPr lang="en-US" sz="3500">
                <a:solidFill>
                  <a:srgbClr val="141414"/>
                </a:solidFill>
                <a:latin typeface="Playfair Display Bold"/>
              </a:rPr>
              <a:t>ся, на</a:t>
            </a:r>
            <a:r>
              <a:rPr lang="en-US" sz="3500">
                <a:solidFill>
                  <a:srgbClr val="141414"/>
                </a:solidFill>
                <a:latin typeface="Playfair Display Regular Roman"/>
              </a:rPr>
              <a:t>нянчить</a:t>
            </a:r>
            <a:r>
              <a:rPr lang="en-US" sz="3500">
                <a:solidFill>
                  <a:srgbClr val="141414"/>
                </a:solidFill>
                <a:latin typeface="Playfair Display Bold"/>
              </a:rPr>
              <a:t>ся</a:t>
            </a:r>
            <a:r>
              <a:rPr lang="en-US" sz="3500">
                <a:solidFill>
                  <a:srgbClr val="141414"/>
                </a:solidFill>
                <a:latin typeface="Playfair Display Regular Roman"/>
              </a:rPr>
              <a:t>)</a:t>
            </a:r>
          </a:p>
          <a:p>
            <a:pPr>
              <a:lnSpc>
                <a:spcPts val="4200"/>
              </a:lnSpc>
            </a:pPr>
            <a:endParaRPr lang="en-US" sz="3500">
              <a:solidFill>
                <a:srgbClr val="141414"/>
              </a:solidFill>
              <a:latin typeface="Playfair Display Regular Roman"/>
            </a:endParaRPr>
          </a:p>
          <a:p>
            <a:pPr>
              <a:lnSpc>
                <a:spcPts val="4200"/>
              </a:lnSpc>
            </a:pPr>
            <a:endParaRPr lang="en-US" sz="3500">
              <a:solidFill>
                <a:srgbClr val="141414"/>
              </a:solidFill>
              <a:latin typeface="Playfair Display Regular Roman"/>
            </a:endParaRPr>
          </a:p>
          <a:p>
            <a:pPr>
              <a:lnSpc>
                <a:spcPts val="4200"/>
              </a:lnSpc>
            </a:pPr>
            <a:endParaRPr lang="en-US" sz="3500">
              <a:solidFill>
                <a:srgbClr val="141414"/>
              </a:solidFill>
              <a:latin typeface="Playfair Display Regular Roman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1828669" y="348065"/>
            <a:ext cx="13889179" cy="22860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600"/>
              </a:lnSpc>
            </a:pPr>
            <a:r>
              <a:rPr lang="en-US" sz="3000">
                <a:solidFill>
                  <a:srgbClr val="645850"/>
                </a:solidFill>
                <a:latin typeface="Playfair Display SC"/>
              </a:rPr>
              <a:t>Форма: устная</a:t>
            </a:r>
          </a:p>
          <a:p>
            <a:pPr>
              <a:lnSpc>
                <a:spcPts val="3600"/>
              </a:lnSpc>
            </a:pPr>
            <a:r>
              <a:rPr lang="en-US" sz="3000">
                <a:solidFill>
                  <a:srgbClr val="645850"/>
                </a:solidFill>
                <a:latin typeface="Playfair Display SC"/>
              </a:rPr>
              <a:t>вид: монологическая с элементами диалогической, полилогическая ввиду видеожанра </a:t>
            </a:r>
          </a:p>
          <a:p>
            <a:pPr>
              <a:lnSpc>
                <a:spcPts val="3600"/>
              </a:lnSpc>
            </a:pPr>
            <a:r>
              <a:rPr lang="en-US" sz="3000">
                <a:solidFill>
                  <a:srgbClr val="645850"/>
                </a:solidFill>
                <a:latin typeface="Playfair Display SC"/>
              </a:rPr>
              <a:t>стиль: разговорный</a:t>
            </a:r>
          </a:p>
          <a:p>
            <a:pPr>
              <a:lnSpc>
                <a:spcPts val="3600"/>
              </a:lnSpc>
            </a:pPr>
            <a:r>
              <a:rPr lang="en-US" sz="3000">
                <a:solidFill>
                  <a:srgbClr val="645850"/>
                </a:solidFill>
                <a:latin typeface="Playfair Display SC"/>
              </a:rPr>
              <a:t>Жанр: ток-шоу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5665067" y="2395940"/>
            <a:ext cx="9517120" cy="542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200"/>
              </a:lnSpc>
            </a:pPr>
            <a:r>
              <a:rPr lang="en-US" sz="3500">
                <a:solidFill>
                  <a:srgbClr val="645850"/>
                </a:solidFill>
                <a:latin typeface="Playfair Display SC Bold"/>
              </a:rPr>
              <a:t>языковые средства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1050</Words>
  <Application>Microsoft Macintosh PowerPoint</Application>
  <PresentationFormat>Произвольный</PresentationFormat>
  <Paragraphs>109</Paragraphs>
  <Slides>14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11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26" baseType="lpstr">
      <vt:lpstr>Courier Prime Bold</vt:lpstr>
      <vt:lpstr>Calibri</vt:lpstr>
      <vt:lpstr>Playfair Display SC</vt:lpstr>
      <vt:lpstr>Arial</vt:lpstr>
      <vt:lpstr>Open Sans Light Bold</vt:lpstr>
      <vt:lpstr>Open Sans Light</vt:lpstr>
      <vt:lpstr>Playfair Display Bold</vt:lpstr>
      <vt:lpstr>Playfair Display SC Bold</vt:lpstr>
      <vt:lpstr>Playfair Display</vt:lpstr>
      <vt:lpstr>Playfair Display Bold Italics</vt:lpstr>
      <vt:lpstr>Playfair Display Italics</vt:lpstr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KGS/MPR </dc:title>
  <cp:lastModifiedBy>Microsoft Office User</cp:lastModifiedBy>
  <cp:revision>2</cp:revision>
  <dcterms:created xsi:type="dcterms:W3CDTF">2006-08-16T00:00:00Z</dcterms:created>
  <dcterms:modified xsi:type="dcterms:W3CDTF">2024-03-10T12:23:05Z</dcterms:modified>
  <dc:identifier>DAF_DkXBCgU</dc:identifier>
</cp:coreProperties>
</file>